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0" r:id="rId1"/>
  </p:sldMasterIdLst>
  <p:sldIdLst>
    <p:sldId id="256" r:id="rId2"/>
    <p:sldId id="262" r:id="rId3"/>
    <p:sldId id="326" r:id="rId4"/>
    <p:sldId id="264" r:id="rId5"/>
    <p:sldId id="329" r:id="rId6"/>
    <p:sldId id="265" r:id="rId7"/>
    <p:sldId id="258" r:id="rId8"/>
    <p:sldId id="273" r:id="rId9"/>
    <p:sldId id="327" r:id="rId10"/>
    <p:sldId id="280" r:id="rId11"/>
    <p:sldId id="282" r:id="rId12"/>
    <p:sldId id="284" r:id="rId13"/>
    <p:sldId id="272" r:id="rId14"/>
    <p:sldId id="267" r:id="rId15"/>
    <p:sldId id="269" r:id="rId16"/>
    <p:sldId id="287" r:id="rId17"/>
    <p:sldId id="291" r:id="rId18"/>
    <p:sldId id="292" r:id="rId19"/>
    <p:sldId id="295" r:id="rId20"/>
    <p:sldId id="296" r:id="rId21"/>
    <p:sldId id="297" r:id="rId22"/>
    <p:sldId id="299" r:id="rId23"/>
    <p:sldId id="300" r:id="rId24"/>
    <p:sldId id="275" r:id="rId25"/>
    <p:sldId id="274" r:id="rId26"/>
    <p:sldId id="259" r:id="rId27"/>
    <p:sldId id="303" r:id="rId28"/>
    <p:sldId id="302" r:id="rId29"/>
    <p:sldId id="260" r:id="rId30"/>
    <p:sldId id="328" r:id="rId31"/>
    <p:sldId id="304" r:id="rId32"/>
    <p:sldId id="306" r:id="rId33"/>
    <p:sldId id="307" r:id="rId34"/>
    <p:sldId id="308" r:id="rId35"/>
    <p:sldId id="310" r:id="rId36"/>
    <p:sldId id="312" r:id="rId37"/>
    <p:sldId id="277" r:id="rId38"/>
    <p:sldId id="263" r:id="rId39"/>
    <p:sldId id="316" r:id="rId40"/>
    <p:sldId id="319" r:id="rId41"/>
    <p:sldId id="313" r:id="rId42"/>
    <p:sldId id="315" r:id="rId43"/>
    <p:sldId id="314" r:id="rId44"/>
    <p:sldId id="320" r:id="rId45"/>
    <p:sldId id="322" r:id="rId46"/>
    <p:sldId id="324" r:id="rId47"/>
    <p:sldId id="325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FA"/>
    <a:srgbClr val="FFCCE5"/>
    <a:srgbClr val="201143"/>
    <a:srgbClr val="281650"/>
    <a:srgbClr val="034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84"/>
    <p:restoredTop sz="94721"/>
  </p:normalViewPr>
  <p:slideViewPr>
    <p:cSldViewPr snapToGrid="0" snapToObjects="1">
      <p:cViewPr varScale="1">
        <p:scale>
          <a:sx n="104" d="100"/>
          <a:sy n="104" d="100"/>
        </p:scale>
        <p:origin x="1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svg"/><Relationship Id="rId1" Type="http://schemas.openxmlformats.org/officeDocument/2006/relationships/image" Target="../media/image37.png"/><Relationship Id="rId5" Type="http://schemas.openxmlformats.org/officeDocument/2006/relationships/image" Target="../media/image41.jpg"/><Relationship Id="rId4" Type="http://schemas.openxmlformats.org/officeDocument/2006/relationships/image" Target="../media/image4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svg"/><Relationship Id="rId1" Type="http://schemas.openxmlformats.org/officeDocument/2006/relationships/image" Target="../media/image37.png"/><Relationship Id="rId5" Type="http://schemas.openxmlformats.org/officeDocument/2006/relationships/image" Target="../media/image41.jpg"/><Relationship Id="rId4" Type="http://schemas.openxmlformats.org/officeDocument/2006/relationships/image" Target="../media/image4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911235-1C84-4F44-ADAC-D61002BD75BB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9C81678-2B86-4CC9-A8E6-D03F081E5789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sz="2000" dirty="0"/>
            <a:t>It can manipulate, visualize, and analyze spatial data</a:t>
          </a:r>
        </a:p>
      </dgm:t>
    </dgm:pt>
    <dgm:pt modelId="{591DC1B0-35E4-4CD1-9096-EC64B20E5A0E}" type="parTrans" cxnId="{42ED37D1-9188-4884-900C-CCC3E3E1657B}">
      <dgm:prSet/>
      <dgm:spPr/>
      <dgm:t>
        <a:bodyPr/>
        <a:lstStyle/>
        <a:p>
          <a:endParaRPr lang="en-US"/>
        </a:p>
      </dgm:t>
    </dgm:pt>
    <dgm:pt modelId="{BFD14308-F398-4307-A45A-B91CF0E90CB6}" type="sibTrans" cxnId="{42ED37D1-9188-4884-900C-CCC3E3E1657B}">
      <dgm:prSet/>
      <dgm:spPr/>
      <dgm:t>
        <a:bodyPr/>
        <a:lstStyle/>
        <a:p>
          <a:endParaRPr lang="en-US"/>
        </a:p>
      </dgm:t>
    </dgm:pt>
    <dgm:pt modelId="{16D1C252-38D4-478F-9381-81B63732254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It makes our work transparent and reproducible</a:t>
          </a:r>
        </a:p>
      </dgm:t>
    </dgm:pt>
    <dgm:pt modelId="{BED849AF-772A-4E3C-ACC3-BA43B6A7A9A2}" type="parTrans" cxnId="{60AF399B-F6C8-4FDF-9EDE-191D8984C3FD}">
      <dgm:prSet/>
      <dgm:spPr/>
      <dgm:t>
        <a:bodyPr/>
        <a:lstStyle/>
        <a:p>
          <a:endParaRPr lang="en-US"/>
        </a:p>
      </dgm:t>
    </dgm:pt>
    <dgm:pt modelId="{6049FAE5-C4CE-423F-8842-B749C8E826EB}" type="sibTrans" cxnId="{60AF399B-F6C8-4FDF-9EDE-191D8984C3FD}">
      <dgm:prSet/>
      <dgm:spPr/>
      <dgm:t>
        <a:bodyPr/>
        <a:lstStyle/>
        <a:p>
          <a:endParaRPr lang="en-US"/>
        </a:p>
      </dgm:t>
    </dgm:pt>
    <dgm:pt modelId="{49F92F7C-53FC-4B93-BDD7-D3AF69384FF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It can handle large spatial dataset efficiently</a:t>
          </a:r>
        </a:p>
      </dgm:t>
    </dgm:pt>
    <dgm:pt modelId="{369E217E-CD79-4A13-A270-90877919B8E3}" type="parTrans" cxnId="{20491A72-C146-4280-BAF5-56E885152462}">
      <dgm:prSet/>
      <dgm:spPr/>
      <dgm:t>
        <a:bodyPr/>
        <a:lstStyle/>
        <a:p>
          <a:endParaRPr lang="en-US"/>
        </a:p>
      </dgm:t>
    </dgm:pt>
    <dgm:pt modelId="{93EEDEC8-A180-4E30-839B-9C3533C914BB}" type="sibTrans" cxnId="{20491A72-C146-4280-BAF5-56E885152462}">
      <dgm:prSet/>
      <dgm:spPr/>
      <dgm:t>
        <a:bodyPr/>
        <a:lstStyle/>
        <a:p>
          <a:endParaRPr lang="en-US"/>
        </a:p>
      </dgm:t>
    </dgm:pt>
    <dgm:pt modelId="{9D43470D-6F23-47FF-81F2-8B04E3A36B54}" type="pres">
      <dgm:prSet presAssocID="{C7911235-1C84-4F44-ADAC-D61002BD75BB}" presName="root" presStyleCnt="0">
        <dgm:presLayoutVars>
          <dgm:dir/>
          <dgm:resizeHandles val="exact"/>
        </dgm:presLayoutVars>
      </dgm:prSet>
      <dgm:spPr/>
    </dgm:pt>
    <dgm:pt modelId="{2B74E1C8-31AC-4C5A-9561-92757D7C5852}" type="pres">
      <dgm:prSet presAssocID="{E9C81678-2B86-4CC9-A8E6-D03F081E5789}" presName="compNode" presStyleCnt="0"/>
      <dgm:spPr/>
    </dgm:pt>
    <dgm:pt modelId="{13570202-3EC9-4550-8914-689D40CFBD9F}" type="pres">
      <dgm:prSet presAssocID="{E9C81678-2B86-4CC9-A8E6-D03F081E578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09342A5-306C-4C4B-992D-C9A8E87DD52A}" type="pres">
      <dgm:prSet presAssocID="{E9C81678-2B86-4CC9-A8E6-D03F081E5789}" presName="iconSpace" presStyleCnt="0"/>
      <dgm:spPr/>
    </dgm:pt>
    <dgm:pt modelId="{E838896A-F18B-4B33-8F01-FD032F133968}" type="pres">
      <dgm:prSet presAssocID="{E9C81678-2B86-4CC9-A8E6-D03F081E5789}" presName="parTx" presStyleLbl="revTx" presStyleIdx="0" presStyleCnt="6">
        <dgm:presLayoutVars>
          <dgm:chMax val="0"/>
          <dgm:chPref val="0"/>
        </dgm:presLayoutVars>
      </dgm:prSet>
      <dgm:spPr/>
    </dgm:pt>
    <dgm:pt modelId="{5566D3A7-9A75-4E4D-AE18-DB4649C58308}" type="pres">
      <dgm:prSet presAssocID="{E9C81678-2B86-4CC9-A8E6-D03F081E5789}" presName="txSpace" presStyleCnt="0"/>
      <dgm:spPr/>
    </dgm:pt>
    <dgm:pt modelId="{36C45390-2CB4-4B7F-8063-0B2EFAA98302}" type="pres">
      <dgm:prSet presAssocID="{E9C81678-2B86-4CC9-A8E6-D03F081E5789}" presName="desTx" presStyleLbl="revTx" presStyleIdx="1" presStyleCnt="6">
        <dgm:presLayoutVars/>
      </dgm:prSet>
      <dgm:spPr/>
    </dgm:pt>
    <dgm:pt modelId="{8BF159BC-A7DE-49CD-81B1-452C9B77820C}" type="pres">
      <dgm:prSet presAssocID="{BFD14308-F398-4307-A45A-B91CF0E90CB6}" presName="sibTrans" presStyleCnt="0"/>
      <dgm:spPr/>
    </dgm:pt>
    <dgm:pt modelId="{82234D38-940D-448A-AB4E-D3EB94E21E2E}" type="pres">
      <dgm:prSet presAssocID="{49F92F7C-53FC-4B93-BDD7-D3AF69384FF6}" presName="compNode" presStyleCnt="0"/>
      <dgm:spPr/>
    </dgm:pt>
    <dgm:pt modelId="{BD06F92E-4BF8-41DC-A1C6-449FF3A506E9}" type="pres">
      <dgm:prSet presAssocID="{49F92F7C-53FC-4B93-BDD7-D3AF69384FF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rth Globe   Asia"/>
        </a:ext>
      </dgm:extLst>
    </dgm:pt>
    <dgm:pt modelId="{DE5F3FB2-FCCD-49B9-8BBC-B4011D1760DD}" type="pres">
      <dgm:prSet presAssocID="{49F92F7C-53FC-4B93-BDD7-D3AF69384FF6}" presName="iconSpace" presStyleCnt="0"/>
      <dgm:spPr/>
    </dgm:pt>
    <dgm:pt modelId="{4FE679A0-6C8F-4748-AB28-C9B3A3410DD9}" type="pres">
      <dgm:prSet presAssocID="{49F92F7C-53FC-4B93-BDD7-D3AF69384FF6}" presName="parTx" presStyleLbl="revTx" presStyleIdx="2" presStyleCnt="6">
        <dgm:presLayoutVars>
          <dgm:chMax val="0"/>
          <dgm:chPref val="0"/>
        </dgm:presLayoutVars>
      </dgm:prSet>
      <dgm:spPr/>
    </dgm:pt>
    <dgm:pt modelId="{F5A03456-998E-4131-B608-7B952CC96A07}" type="pres">
      <dgm:prSet presAssocID="{49F92F7C-53FC-4B93-BDD7-D3AF69384FF6}" presName="txSpace" presStyleCnt="0"/>
      <dgm:spPr/>
    </dgm:pt>
    <dgm:pt modelId="{F13B4924-0A6C-410F-A752-1417E3B723F9}" type="pres">
      <dgm:prSet presAssocID="{49F92F7C-53FC-4B93-BDD7-D3AF69384FF6}" presName="desTx" presStyleLbl="revTx" presStyleIdx="3" presStyleCnt="6">
        <dgm:presLayoutVars/>
      </dgm:prSet>
      <dgm:spPr/>
    </dgm:pt>
    <dgm:pt modelId="{D330F7B7-9B8E-5043-BD3F-9FE054B3FDEF}" type="pres">
      <dgm:prSet presAssocID="{93EEDEC8-A180-4E30-839B-9C3533C914BB}" presName="sibTrans" presStyleCnt="0"/>
      <dgm:spPr/>
    </dgm:pt>
    <dgm:pt modelId="{C2F984C0-E720-4F39-926E-16D3A0BDD07E}" type="pres">
      <dgm:prSet presAssocID="{16D1C252-38D4-478F-9381-81B637322542}" presName="compNode" presStyleCnt="0"/>
      <dgm:spPr/>
    </dgm:pt>
    <dgm:pt modelId="{27E389E3-C97A-4AA8-A2B3-82AA3F494F10}" type="pres">
      <dgm:prSet presAssocID="{16D1C252-38D4-478F-9381-81B63732254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F7F8EA5-859C-4CB1-8B88-BC1085BAAEC8}" type="pres">
      <dgm:prSet presAssocID="{16D1C252-38D4-478F-9381-81B637322542}" presName="iconSpace" presStyleCnt="0"/>
      <dgm:spPr/>
    </dgm:pt>
    <dgm:pt modelId="{E3D00FD3-2F20-49D4-8556-695D8060C5EB}" type="pres">
      <dgm:prSet presAssocID="{16D1C252-38D4-478F-9381-81B637322542}" presName="parTx" presStyleLbl="revTx" presStyleIdx="4" presStyleCnt="6">
        <dgm:presLayoutVars>
          <dgm:chMax val="0"/>
          <dgm:chPref val="0"/>
        </dgm:presLayoutVars>
      </dgm:prSet>
      <dgm:spPr/>
    </dgm:pt>
    <dgm:pt modelId="{F3B24710-148E-4ECE-B565-89C799E262E9}" type="pres">
      <dgm:prSet presAssocID="{16D1C252-38D4-478F-9381-81B637322542}" presName="txSpace" presStyleCnt="0"/>
      <dgm:spPr/>
    </dgm:pt>
    <dgm:pt modelId="{1CAE17A3-D4F2-44D1-8959-3659BEFDA23D}" type="pres">
      <dgm:prSet presAssocID="{16D1C252-38D4-478F-9381-81B637322542}" presName="desTx" presStyleLbl="revTx" presStyleIdx="5" presStyleCnt="6">
        <dgm:presLayoutVars/>
      </dgm:prSet>
      <dgm:spPr/>
    </dgm:pt>
  </dgm:ptLst>
  <dgm:cxnLst>
    <dgm:cxn modelId="{1A0C302D-2B3E-274F-BBD7-E398255F885A}" type="presOf" srcId="{49F92F7C-53FC-4B93-BDD7-D3AF69384FF6}" destId="{4FE679A0-6C8F-4748-AB28-C9B3A3410DD9}" srcOrd="0" destOrd="0" presId="urn:microsoft.com/office/officeart/2018/5/layout/CenteredIconLabelDescriptionList"/>
    <dgm:cxn modelId="{20491A72-C146-4280-BAF5-56E885152462}" srcId="{C7911235-1C84-4F44-ADAC-D61002BD75BB}" destId="{49F92F7C-53FC-4B93-BDD7-D3AF69384FF6}" srcOrd="1" destOrd="0" parTransId="{369E217E-CD79-4A13-A270-90877919B8E3}" sibTransId="{93EEDEC8-A180-4E30-839B-9C3533C914BB}"/>
    <dgm:cxn modelId="{60AF399B-F6C8-4FDF-9EDE-191D8984C3FD}" srcId="{C7911235-1C84-4F44-ADAC-D61002BD75BB}" destId="{16D1C252-38D4-478F-9381-81B637322542}" srcOrd="2" destOrd="0" parTransId="{BED849AF-772A-4E3C-ACC3-BA43B6A7A9A2}" sibTransId="{6049FAE5-C4CE-423F-8842-B749C8E826EB}"/>
    <dgm:cxn modelId="{F53DC3C7-B96D-3548-AC00-5C60DE0FE12B}" type="presOf" srcId="{16D1C252-38D4-478F-9381-81B637322542}" destId="{E3D00FD3-2F20-49D4-8556-695D8060C5EB}" srcOrd="0" destOrd="0" presId="urn:microsoft.com/office/officeart/2018/5/layout/CenteredIconLabelDescriptionList"/>
    <dgm:cxn modelId="{42ED37D1-9188-4884-900C-CCC3E3E1657B}" srcId="{C7911235-1C84-4F44-ADAC-D61002BD75BB}" destId="{E9C81678-2B86-4CC9-A8E6-D03F081E5789}" srcOrd="0" destOrd="0" parTransId="{591DC1B0-35E4-4CD1-9096-EC64B20E5A0E}" sibTransId="{BFD14308-F398-4307-A45A-B91CF0E90CB6}"/>
    <dgm:cxn modelId="{115760DF-10FA-684A-9A58-EF95D76FBE05}" type="presOf" srcId="{E9C81678-2B86-4CC9-A8E6-D03F081E5789}" destId="{E838896A-F18B-4B33-8F01-FD032F133968}" srcOrd="0" destOrd="0" presId="urn:microsoft.com/office/officeart/2018/5/layout/CenteredIconLabelDescriptionList"/>
    <dgm:cxn modelId="{EE8A40E5-7CCE-4A69-A4CE-A1E93C7120DF}" type="presOf" srcId="{C7911235-1C84-4F44-ADAC-D61002BD75BB}" destId="{9D43470D-6F23-47FF-81F2-8B04E3A36B54}" srcOrd="0" destOrd="0" presId="urn:microsoft.com/office/officeart/2018/5/layout/CenteredIconLabelDescriptionList"/>
    <dgm:cxn modelId="{D8483F0D-07D2-B242-827E-EA2B6B23A656}" type="presParOf" srcId="{9D43470D-6F23-47FF-81F2-8B04E3A36B54}" destId="{2B74E1C8-31AC-4C5A-9561-92757D7C5852}" srcOrd="0" destOrd="0" presId="urn:microsoft.com/office/officeart/2018/5/layout/CenteredIconLabelDescriptionList"/>
    <dgm:cxn modelId="{9D13EAF1-BC9A-FE4A-9190-D4A42F8E1EF2}" type="presParOf" srcId="{2B74E1C8-31AC-4C5A-9561-92757D7C5852}" destId="{13570202-3EC9-4550-8914-689D40CFBD9F}" srcOrd="0" destOrd="0" presId="urn:microsoft.com/office/officeart/2018/5/layout/CenteredIconLabelDescriptionList"/>
    <dgm:cxn modelId="{54340186-892A-024B-AA2C-6FB4DBB13D8E}" type="presParOf" srcId="{2B74E1C8-31AC-4C5A-9561-92757D7C5852}" destId="{C09342A5-306C-4C4B-992D-C9A8E87DD52A}" srcOrd="1" destOrd="0" presId="urn:microsoft.com/office/officeart/2018/5/layout/CenteredIconLabelDescriptionList"/>
    <dgm:cxn modelId="{6833E628-7BF1-7F42-8D39-70E82252EADB}" type="presParOf" srcId="{2B74E1C8-31AC-4C5A-9561-92757D7C5852}" destId="{E838896A-F18B-4B33-8F01-FD032F133968}" srcOrd="2" destOrd="0" presId="urn:microsoft.com/office/officeart/2018/5/layout/CenteredIconLabelDescriptionList"/>
    <dgm:cxn modelId="{057D3CAB-D838-FC41-B542-C3D594009BF7}" type="presParOf" srcId="{2B74E1C8-31AC-4C5A-9561-92757D7C5852}" destId="{5566D3A7-9A75-4E4D-AE18-DB4649C58308}" srcOrd="3" destOrd="0" presId="urn:microsoft.com/office/officeart/2018/5/layout/CenteredIconLabelDescriptionList"/>
    <dgm:cxn modelId="{D1160201-D075-0D43-B2AF-2758BD8D438D}" type="presParOf" srcId="{2B74E1C8-31AC-4C5A-9561-92757D7C5852}" destId="{36C45390-2CB4-4B7F-8063-0B2EFAA98302}" srcOrd="4" destOrd="0" presId="urn:microsoft.com/office/officeart/2018/5/layout/CenteredIconLabelDescriptionList"/>
    <dgm:cxn modelId="{B4899B11-77DF-BE46-9FF0-A1456A0FF193}" type="presParOf" srcId="{9D43470D-6F23-47FF-81F2-8B04E3A36B54}" destId="{8BF159BC-A7DE-49CD-81B1-452C9B77820C}" srcOrd="1" destOrd="0" presId="urn:microsoft.com/office/officeart/2018/5/layout/CenteredIconLabelDescriptionList"/>
    <dgm:cxn modelId="{E03041BE-D1A9-684D-AFA1-166C0EDE3830}" type="presParOf" srcId="{9D43470D-6F23-47FF-81F2-8B04E3A36B54}" destId="{82234D38-940D-448A-AB4E-D3EB94E21E2E}" srcOrd="2" destOrd="0" presId="urn:microsoft.com/office/officeart/2018/5/layout/CenteredIconLabelDescriptionList"/>
    <dgm:cxn modelId="{4FCE3237-4734-064D-81F8-8525A523603E}" type="presParOf" srcId="{82234D38-940D-448A-AB4E-D3EB94E21E2E}" destId="{BD06F92E-4BF8-41DC-A1C6-449FF3A506E9}" srcOrd="0" destOrd="0" presId="urn:microsoft.com/office/officeart/2018/5/layout/CenteredIconLabelDescriptionList"/>
    <dgm:cxn modelId="{C0180408-531C-7741-A1ED-A9108B77AEFE}" type="presParOf" srcId="{82234D38-940D-448A-AB4E-D3EB94E21E2E}" destId="{DE5F3FB2-FCCD-49B9-8BBC-B4011D1760DD}" srcOrd="1" destOrd="0" presId="urn:microsoft.com/office/officeart/2018/5/layout/CenteredIconLabelDescriptionList"/>
    <dgm:cxn modelId="{167214E4-7FFA-484E-99E6-2B5C227FB391}" type="presParOf" srcId="{82234D38-940D-448A-AB4E-D3EB94E21E2E}" destId="{4FE679A0-6C8F-4748-AB28-C9B3A3410DD9}" srcOrd="2" destOrd="0" presId="urn:microsoft.com/office/officeart/2018/5/layout/CenteredIconLabelDescriptionList"/>
    <dgm:cxn modelId="{511FD4A4-A8C9-3244-9F39-EBA4B3FF02A1}" type="presParOf" srcId="{82234D38-940D-448A-AB4E-D3EB94E21E2E}" destId="{F5A03456-998E-4131-B608-7B952CC96A07}" srcOrd="3" destOrd="0" presId="urn:microsoft.com/office/officeart/2018/5/layout/CenteredIconLabelDescriptionList"/>
    <dgm:cxn modelId="{90B19A77-EC21-3042-8D61-FF2936A06933}" type="presParOf" srcId="{82234D38-940D-448A-AB4E-D3EB94E21E2E}" destId="{F13B4924-0A6C-410F-A752-1417E3B723F9}" srcOrd="4" destOrd="0" presId="urn:microsoft.com/office/officeart/2018/5/layout/CenteredIconLabelDescriptionList"/>
    <dgm:cxn modelId="{17C045DE-E4A5-6544-923E-30617EF962A3}" type="presParOf" srcId="{9D43470D-6F23-47FF-81F2-8B04E3A36B54}" destId="{D330F7B7-9B8E-5043-BD3F-9FE054B3FDEF}" srcOrd="3" destOrd="0" presId="urn:microsoft.com/office/officeart/2018/5/layout/CenteredIconLabelDescriptionList"/>
    <dgm:cxn modelId="{4A244C90-D068-5149-B035-B66107F07E68}" type="presParOf" srcId="{9D43470D-6F23-47FF-81F2-8B04E3A36B54}" destId="{C2F984C0-E720-4F39-926E-16D3A0BDD07E}" srcOrd="4" destOrd="0" presId="urn:microsoft.com/office/officeart/2018/5/layout/CenteredIconLabelDescriptionList"/>
    <dgm:cxn modelId="{38539899-096C-6241-A278-5859C2046B46}" type="presParOf" srcId="{C2F984C0-E720-4F39-926E-16D3A0BDD07E}" destId="{27E389E3-C97A-4AA8-A2B3-82AA3F494F10}" srcOrd="0" destOrd="0" presId="urn:microsoft.com/office/officeart/2018/5/layout/CenteredIconLabelDescriptionList"/>
    <dgm:cxn modelId="{E8913A0F-D106-4B4B-8F80-39D93284005A}" type="presParOf" srcId="{C2F984C0-E720-4F39-926E-16D3A0BDD07E}" destId="{1F7F8EA5-859C-4CB1-8B88-BC1085BAAEC8}" srcOrd="1" destOrd="0" presId="urn:microsoft.com/office/officeart/2018/5/layout/CenteredIconLabelDescriptionList"/>
    <dgm:cxn modelId="{9DED5723-06C9-6948-A65E-F4814BF09CF0}" type="presParOf" srcId="{C2F984C0-E720-4F39-926E-16D3A0BDD07E}" destId="{E3D00FD3-2F20-49D4-8556-695D8060C5EB}" srcOrd="2" destOrd="0" presId="urn:microsoft.com/office/officeart/2018/5/layout/CenteredIconLabelDescriptionList"/>
    <dgm:cxn modelId="{1221F5A9-12ED-6945-BAFE-4C86409581DF}" type="presParOf" srcId="{C2F984C0-E720-4F39-926E-16D3A0BDD07E}" destId="{F3B24710-148E-4ECE-B565-89C799E262E9}" srcOrd="3" destOrd="0" presId="urn:microsoft.com/office/officeart/2018/5/layout/CenteredIconLabelDescriptionList"/>
    <dgm:cxn modelId="{E2906C8A-1563-E142-9BA7-9A13E21246CD}" type="presParOf" srcId="{C2F984C0-E720-4F39-926E-16D3A0BDD07E}" destId="{1CAE17A3-D4F2-44D1-8959-3659BEFDA23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0F57631-885C-4F10-A7DD-CE162BF6BF1E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0_3" csCatId="mainScheme" phldr="1"/>
      <dgm:spPr/>
      <dgm:t>
        <a:bodyPr/>
        <a:lstStyle/>
        <a:p>
          <a:endParaRPr lang="en-US"/>
        </a:p>
      </dgm:t>
    </dgm:pt>
    <dgm:pt modelId="{5112DF1D-B59F-4E3B-A74A-CA2D6DA2544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Email: liying15@uw.edu</a:t>
          </a:r>
        </a:p>
      </dgm:t>
    </dgm:pt>
    <dgm:pt modelId="{39ED4000-ECB5-470C-9BFF-AEB09AA6D7C2}" type="parTrans" cxnId="{0E3700D9-6B4B-4994-A57F-34C74D15AFE3}">
      <dgm:prSet/>
      <dgm:spPr/>
      <dgm:t>
        <a:bodyPr/>
        <a:lstStyle/>
        <a:p>
          <a:endParaRPr lang="en-US"/>
        </a:p>
      </dgm:t>
    </dgm:pt>
    <dgm:pt modelId="{16C60D63-6C30-4294-A660-B7DFF422BF27}" type="sibTrans" cxnId="{0E3700D9-6B4B-4994-A57F-34C74D15AFE3}">
      <dgm:prSet/>
      <dgm:spPr/>
      <dgm:t>
        <a:bodyPr/>
        <a:lstStyle/>
        <a:p>
          <a:endParaRPr lang="en-US"/>
        </a:p>
      </dgm:t>
    </dgm:pt>
    <dgm:pt modelId="{3EBE35DD-66F1-4DCB-B5C0-0E3CB2D4A59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Twitter:  @LiyingWang10</a:t>
          </a:r>
        </a:p>
      </dgm:t>
    </dgm:pt>
    <dgm:pt modelId="{F21844F5-A9E2-4036-BD32-4A396478DBFD}" type="parTrans" cxnId="{1A8B353E-CA1E-4435-BD1E-B185A44B7BD9}">
      <dgm:prSet/>
      <dgm:spPr/>
      <dgm:t>
        <a:bodyPr/>
        <a:lstStyle/>
        <a:p>
          <a:endParaRPr lang="en-US"/>
        </a:p>
      </dgm:t>
    </dgm:pt>
    <dgm:pt modelId="{9BAA22FF-1D2A-4671-9AAD-63C7A2BC12C9}" type="sibTrans" cxnId="{1A8B353E-CA1E-4435-BD1E-B185A44B7BD9}">
      <dgm:prSet/>
      <dgm:spPr/>
      <dgm:t>
        <a:bodyPr/>
        <a:lstStyle/>
        <a:p>
          <a:endParaRPr lang="en-US"/>
        </a:p>
      </dgm:t>
    </dgm:pt>
    <dgm:pt modelId="{284D8998-5AF7-424F-8C43-67D0351441D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Facebook: r97125008@ntu.edu.tw</a:t>
          </a:r>
        </a:p>
      </dgm:t>
    </dgm:pt>
    <dgm:pt modelId="{5730D0B2-E2A9-0A41-A3B3-6D4F6B221526}" type="parTrans" cxnId="{37A2CFBB-0EE8-7648-9FA2-4683F626AAD3}">
      <dgm:prSet/>
      <dgm:spPr/>
      <dgm:t>
        <a:bodyPr/>
        <a:lstStyle/>
        <a:p>
          <a:endParaRPr lang="en-US"/>
        </a:p>
      </dgm:t>
    </dgm:pt>
    <dgm:pt modelId="{8F5CEE98-E047-3040-8F76-04548D851120}" type="sibTrans" cxnId="{37A2CFBB-0EE8-7648-9FA2-4683F626AAD3}">
      <dgm:prSet/>
      <dgm:spPr/>
      <dgm:t>
        <a:bodyPr/>
        <a:lstStyle/>
        <a:p>
          <a:endParaRPr lang="en-US"/>
        </a:p>
      </dgm:t>
    </dgm:pt>
    <dgm:pt modelId="{70C3258C-1B56-4361-B945-EEC2BA599C0A}" type="pres">
      <dgm:prSet presAssocID="{70F57631-885C-4F10-A7DD-CE162BF6BF1E}" presName="root" presStyleCnt="0">
        <dgm:presLayoutVars>
          <dgm:dir/>
          <dgm:resizeHandles val="exact"/>
        </dgm:presLayoutVars>
      </dgm:prSet>
      <dgm:spPr/>
    </dgm:pt>
    <dgm:pt modelId="{8423A985-0AD2-4370-9DB3-BF5CDDFD518A}" type="pres">
      <dgm:prSet presAssocID="{5112DF1D-B59F-4E3B-A74A-CA2D6DA25448}" presName="compNode" presStyleCnt="0"/>
      <dgm:spPr/>
    </dgm:pt>
    <dgm:pt modelId="{79061C54-7BA6-4BC3-A202-74C83E9391C6}" type="pres">
      <dgm:prSet presAssocID="{5112DF1D-B59F-4E3B-A74A-CA2D6DA25448}" presName="iconBgRect" presStyleLbl="bgShp" presStyleIdx="0" presStyleCnt="3"/>
      <dgm:spPr/>
    </dgm:pt>
    <dgm:pt modelId="{882F6F11-CC95-4B24-B8CB-37685719B2D6}" type="pres">
      <dgm:prSet presAssocID="{5112DF1D-B59F-4E3B-A74A-CA2D6DA2544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nd"/>
        </a:ext>
      </dgm:extLst>
    </dgm:pt>
    <dgm:pt modelId="{22385D00-981A-42E2-85D1-D9B9BAC01C3E}" type="pres">
      <dgm:prSet presAssocID="{5112DF1D-B59F-4E3B-A74A-CA2D6DA25448}" presName="spaceRect" presStyleCnt="0"/>
      <dgm:spPr/>
    </dgm:pt>
    <dgm:pt modelId="{1697A405-0CA7-4E42-A4A8-4AD7B983AE12}" type="pres">
      <dgm:prSet presAssocID="{5112DF1D-B59F-4E3B-A74A-CA2D6DA25448}" presName="textRect" presStyleLbl="revTx" presStyleIdx="0" presStyleCnt="3">
        <dgm:presLayoutVars>
          <dgm:chMax val="1"/>
          <dgm:chPref val="1"/>
        </dgm:presLayoutVars>
      </dgm:prSet>
      <dgm:spPr/>
    </dgm:pt>
    <dgm:pt modelId="{F2036B9A-0CE2-4BEE-8C78-4AA5A241FB53}" type="pres">
      <dgm:prSet presAssocID="{16C60D63-6C30-4294-A660-B7DFF422BF27}" presName="sibTrans" presStyleCnt="0"/>
      <dgm:spPr/>
    </dgm:pt>
    <dgm:pt modelId="{CBAE2347-6DB7-43E6-B78B-B51DD5290526}" type="pres">
      <dgm:prSet presAssocID="{3EBE35DD-66F1-4DCB-B5C0-0E3CB2D4A590}" presName="compNode" presStyleCnt="0"/>
      <dgm:spPr/>
    </dgm:pt>
    <dgm:pt modelId="{975014F0-357B-4BB0-8C1D-60501194ACEA}" type="pres">
      <dgm:prSet presAssocID="{3EBE35DD-66F1-4DCB-B5C0-0E3CB2D4A590}" presName="iconBgRect" presStyleLbl="bgShp" presStyleIdx="1" presStyleCnt="3"/>
      <dgm:spPr/>
    </dgm:pt>
    <dgm:pt modelId="{20D2C0BE-A598-4FBB-A3DB-3045D8130A0D}" type="pres">
      <dgm:prSet presAssocID="{3EBE35DD-66F1-4DCB-B5C0-0E3CB2D4A59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ummingBird"/>
        </a:ext>
      </dgm:extLst>
    </dgm:pt>
    <dgm:pt modelId="{1897E5C4-300B-4908-B5FB-DC13B78D2740}" type="pres">
      <dgm:prSet presAssocID="{3EBE35DD-66F1-4DCB-B5C0-0E3CB2D4A590}" presName="spaceRect" presStyleCnt="0"/>
      <dgm:spPr/>
    </dgm:pt>
    <dgm:pt modelId="{1258B362-9EF9-4BCB-BD6A-098A8F00029E}" type="pres">
      <dgm:prSet presAssocID="{3EBE35DD-66F1-4DCB-B5C0-0E3CB2D4A590}" presName="textRect" presStyleLbl="revTx" presStyleIdx="1" presStyleCnt="3">
        <dgm:presLayoutVars>
          <dgm:chMax val="1"/>
          <dgm:chPref val="1"/>
        </dgm:presLayoutVars>
      </dgm:prSet>
      <dgm:spPr/>
    </dgm:pt>
    <dgm:pt modelId="{D6AB196E-FB31-E240-A9C2-1DCAF638564C}" type="pres">
      <dgm:prSet presAssocID="{9BAA22FF-1D2A-4671-9AAD-63C7A2BC12C9}" presName="sibTrans" presStyleCnt="0"/>
      <dgm:spPr/>
    </dgm:pt>
    <dgm:pt modelId="{2B07EE90-06C3-5341-B44E-E355E31E784E}" type="pres">
      <dgm:prSet presAssocID="{284D8998-5AF7-424F-8C43-67D0351441D5}" presName="compNode" presStyleCnt="0"/>
      <dgm:spPr/>
    </dgm:pt>
    <dgm:pt modelId="{E49BAE03-06B2-4B4D-B8BF-11F83640AB7C}" type="pres">
      <dgm:prSet presAssocID="{284D8998-5AF7-424F-8C43-67D0351441D5}" presName="iconBgRect" presStyleLbl="bgShp" presStyleIdx="2" presStyleCnt="3"/>
      <dgm:spPr/>
    </dgm:pt>
    <dgm:pt modelId="{99299D6A-77B4-3B41-8477-60F432DA5A3D}" type="pres">
      <dgm:prSet presAssocID="{284D8998-5AF7-424F-8C43-67D0351441D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BCFF0DA8-892C-054E-A3E5-B60EA9A93E88}" type="pres">
      <dgm:prSet presAssocID="{284D8998-5AF7-424F-8C43-67D0351441D5}" presName="spaceRect" presStyleCnt="0"/>
      <dgm:spPr/>
    </dgm:pt>
    <dgm:pt modelId="{DCB26547-CE23-4445-B337-6002F3F62DDE}" type="pres">
      <dgm:prSet presAssocID="{284D8998-5AF7-424F-8C43-67D0351441D5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8332018-4D71-A64B-A6CD-03CA4F4CD703}" type="presOf" srcId="{284D8998-5AF7-424F-8C43-67D0351441D5}" destId="{DCB26547-CE23-4445-B337-6002F3F62DDE}" srcOrd="0" destOrd="0" presId="urn:microsoft.com/office/officeart/2018/5/layout/IconCircleLabelList"/>
    <dgm:cxn modelId="{880BBE1A-1BC7-4B8C-BCB2-34CB14FDA00D}" type="presOf" srcId="{3EBE35DD-66F1-4DCB-B5C0-0E3CB2D4A590}" destId="{1258B362-9EF9-4BCB-BD6A-098A8F00029E}" srcOrd="0" destOrd="0" presId="urn:microsoft.com/office/officeart/2018/5/layout/IconCircleLabelList"/>
    <dgm:cxn modelId="{B0C2BA1E-41B0-4B6F-AEA6-77C433019CEA}" type="presOf" srcId="{70F57631-885C-4F10-A7DD-CE162BF6BF1E}" destId="{70C3258C-1B56-4361-B945-EEC2BA599C0A}" srcOrd="0" destOrd="0" presId="urn:microsoft.com/office/officeart/2018/5/layout/IconCircleLabelList"/>
    <dgm:cxn modelId="{1A8B353E-CA1E-4435-BD1E-B185A44B7BD9}" srcId="{70F57631-885C-4F10-A7DD-CE162BF6BF1E}" destId="{3EBE35DD-66F1-4DCB-B5C0-0E3CB2D4A590}" srcOrd="1" destOrd="0" parTransId="{F21844F5-A9E2-4036-BD32-4A396478DBFD}" sibTransId="{9BAA22FF-1D2A-4671-9AAD-63C7A2BC12C9}"/>
    <dgm:cxn modelId="{42E57973-F567-4BF6-AA5C-87F246227C4D}" type="presOf" srcId="{5112DF1D-B59F-4E3B-A74A-CA2D6DA25448}" destId="{1697A405-0CA7-4E42-A4A8-4AD7B983AE12}" srcOrd="0" destOrd="0" presId="urn:microsoft.com/office/officeart/2018/5/layout/IconCircleLabelList"/>
    <dgm:cxn modelId="{37A2CFBB-0EE8-7648-9FA2-4683F626AAD3}" srcId="{70F57631-885C-4F10-A7DD-CE162BF6BF1E}" destId="{284D8998-5AF7-424F-8C43-67D0351441D5}" srcOrd="2" destOrd="0" parTransId="{5730D0B2-E2A9-0A41-A3B3-6D4F6B221526}" sibTransId="{8F5CEE98-E047-3040-8F76-04548D851120}"/>
    <dgm:cxn modelId="{0E3700D9-6B4B-4994-A57F-34C74D15AFE3}" srcId="{70F57631-885C-4F10-A7DD-CE162BF6BF1E}" destId="{5112DF1D-B59F-4E3B-A74A-CA2D6DA25448}" srcOrd="0" destOrd="0" parTransId="{39ED4000-ECB5-470C-9BFF-AEB09AA6D7C2}" sibTransId="{16C60D63-6C30-4294-A660-B7DFF422BF27}"/>
    <dgm:cxn modelId="{82B87F7C-0FA7-4DB4-B5B6-94C09B2362DB}" type="presParOf" srcId="{70C3258C-1B56-4361-B945-EEC2BA599C0A}" destId="{8423A985-0AD2-4370-9DB3-BF5CDDFD518A}" srcOrd="0" destOrd="0" presId="urn:microsoft.com/office/officeart/2018/5/layout/IconCircleLabelList"/>
    <dgm:cxn modelId="{181B246B-008E-4421-8341-B15E8E2C4EB9}" type="presParOf" srcId="{8423A985-0AD2-4370-9DB3-BF5CDDFD518A}" destId="{79061C54-7BA6-4BC3-A202-74C83E9391C6}" srcOrd="0" destOrd="0" presId="urn:microsoft.com/office/officeart/2018/5/layout/IconCircleLabelList"/>
    <dgm:cxn modelId="{F06245AC-35F2-4D77-917A-E8B9D7372574}" type="presParOf" srcId="{8423A985-0AD2-4370-9DB3-BF5CDDFD518A}" destId="{882F6F11-CC95-4B24-B8CB-37685719B2D6}" srcOrd="1" destOrd="0" presId="urn:microsoft.com/office/officeart/2018/5/layout/IconCircleLabelList"/>
    <dgm:cxn modelId="{19FF7074-BC12-456A-9E85-5EA05D4021A4}" type="presParOf" srcId="{8423A985-0AD2-4370-9DB3-BF5CDDFD518A}" destId="{22385D00-981A-42E2-85D1-D9B9BAC01C3E}" srcOrd="2" destOrd="0" presId="urn:microsoft.com/office/officeart/2018/5/layout/IconCircleLabelList"/>
    <dgm:cxn modelId="{B53BF91D-D448-46A4-943B-72CF959CE5BB}" type="presParOf" srcId="{8423A985-0AD2-4370-9DB3-BF5CDDFD518A}" destId="{1697A405-0CA7-4E42-A4A8-4AD7B983AE12}" srcOrd="3" destOrd="0" presId="urn:microsoft.com/office/officeart/2018/5/layout/IconCircleLabelList"/>
    <dgm:cxn modelId="{D82AEEA0-925A-4962-BDFE-A539DDF1D43C}" type="presParOf" srcId="{70C3258C-1B56-4361-B945-EEC2BA599C0A}" destId="{F2036B9A-0CE2-4BEE-8C78-4AA5A241FB53}" srcOrd="1" destOrd="0" presId="urn:microsoft.com/office/officeart/2018/5/layout/IconCircleLabelList"/>
    <dgm:cxn modelId="{D7C151D5-44CD-4F9F-ACEE-174FFDDAD274}" type="presParOf" srcId="{70C3258C-1B56-4361-B945-EEC2BA599C0A}" destId="{CBAE2347-6DB7-43E6-B78B-B51DD5290526}" srcOrd="2" destOrd="0" presId="urn:microsoft.com/office/officeart/2018/5/layout/IconCircleLabelList"/>
    <dgm:cxn modelId="{DC43FE53-F657-43D0-A271-B6208104C72F}" type="presParOf" srcId="{CBAE2347-6DB7-43E6-B78B-B51DD5290526}" destId="{975014F0-357B-4BB0-8C1D-60501194ACEA}" srcOrd="0" destOrd="0" presId="urn:microsoft.com/office/officeart/2018/5/layout/IconCircleLabelList"/>
    <dgm:cxn modelId="{9559A53B-2531-495F-982E-5029C8489CF3}" type="presParOf" srcId="{CBAE2347-6DB7-43E6-B78B-B51DD5290526}" destId="{20D2C0BE-A598-4FBB-A3DB-3045D8130A0D}" srcOrd="1" destOrd="0" presId="urn:microsoft.com/office/officeart/2018/5/layout/IconCircleLabelList"/>
    <dgm:cxn modelId="{324FD2B5-3F6E-40BC-A49D-624C090D4C2E}" type="presParOf" srcId="{CBAE2347-6DB7-43E6-B78B-B51DD5290526}" destId="{1897E5C4-300B-4908-B5FB-DC13B78D2740}" srcOrd="2" destOrd="0" presId="urn:microsoft.com/office/officeart/2018/5/layout/IconCircleLabelList"/>
    <dgm:cxn modelId="{F3FA5AC1-2BB5-413D-9B44-9CD99814979C}" type="presParOf" srcId="{CBAE2347-6DB7-43E6-B78B-B51DD5290526}" destId="{1258B362-9EF9-4BCB-BD6A-098A8F00029E}" srcOrd="3" destOrd="0" presId="urn:microsoft.com/office/officeart/2018/5/layout/IconCircleLabelList"/>
    <dgm:cxn modelId="{F5E8888D-00A5-4D41-99ED-45E9903D7978}" type="presParOf" srcId="{70C3258C-1B56-4361-B945-EEC2BA599C0A}" destId="{D6AB196E-FB31-E240-A9C2-1DCAF638564C}" srcOrd="3" destOrd="0" presId="urn:microsoft.com/office/officeart/2018/5/layout/IconCircleLabelList"/>
    <dgm:cxn modelId="{59CA683A-5237-514C-B66F-E1FE2DFC5FBE}" type="presParOf" srcId="{70C3258C-1B56-4361-B945-EEC2BA599C0A}" destId="{2B07EE90-06C3-5341-B44E-E355E31E784E}" srcOrd="4" destOrd="0" presId="urn:microsoft.com/office/officeart/2018/5/layout/IconCircleLabelList"/>
    <dgm:cxn modelId="{B815A74A-B7AA-2947-9F45-68E3CCEAFCD7}" type="presParOf" srcId="{2B07EE90-06C3-5341-B44E-E355E31E784E}" destId="{E49BAE03-06B2-4B4D-B8BF-11F83640AB7C}" srcOrd="0" destOrd="0" presId="urn:microsoft.com/office/officeart/2018/5/layout/IconCircleLabelList"/>
    <dgm:cxn modelId="{2DD1C413-6678-8146-8156-10A3341959CD}" type="presParOf" srcId="{2B07EE90-06C3-5341-B44E-E355E31E784E}" destId="{99299D6A-77B4-3B41-8477-60F432DA5A3D}" srcOrd="1" destOrd="0" presId="urn:microsoft.com/office/officeart/2018/5/layout/IconCircleLabelList"/>
    <dgm:cxn modelId="{8611694D-74ED-4E4D-B2BD-AB000A6784EF}" type="presParOf" srcId="{2B07EE90-06C3-5341-B44E-E355E31E784E}" destId="{BCFF0DA8-892C-054E-A3E5-B60EA9A93E88}" srcOrd="2" destOrd="0" presId="urn:microsoft.com/office/officeart/2018/5/layout/IconCircleLabelList"/>
    <dgm:cxn modelId="{B3FC76B5-3232-1A43-9733-DC4FDC7F19CF}" type="presParOf" srcId="{2B07EE90-06C3-5341-B44E-E355E31E784E}" destId="{DCB26547-CE23-4445-B337-6002F3F62DDE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570202-3EC9-4550-8914-689D40CFBD9F}">
      <dsp:nvSpPr>
        <dsp:cNvPr id="0" name=""/>
        <dsp:cNvSpPr/>
      </dsp:nvSpPr>
      <dsp:spPr>
        <a:xfrm>
          <a:off x="832143" y="1196617"/>
          <a:ext cx="893320" cy="8933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38896A-F18B-4B33-8F01-FD032F133968}">
      <dsp:nvSpPr>
        <dsp:cNvPr id="0" name=""/>
        <dsp:cNvSpPr/>
      </dsp:nvSpPr>
      <dsp:spPr>
        <a:xfrm>
          <a:off x="2631" y="2174136"/>
          <a:ext cx="2552343" cy="933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It can manipulate, visualize, and analyze spatial data</a:t>
          </a:r>
        </a:p>
      </dsp:txBody>
      <dsp:txXfrm>
        <a:off x="2631" y="2174136"/>
        <a:ext cx="2552343" cy="933200"/>
      </dsp:txXfrm>
    </dsp:sp>
    <dsp:sp modelId="{36C45390-2CB4-4B7F-8063-0B2EFAA98302}">
      <dsp:nvSpPr>
        <dsp:cNvPr id="0" name=""/>
        <dsp:cNvSpPr/>
      </dsp:nvSpPr>
      <dsp:spPr>
        <a:xfrm>
          <a:off x="2631" y="3146499"/>
          <a:ext cx="2552343" cy="8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06F92E-4BF8-41DC-A1C6-449FF3A506E9}">
      <dsp:nvSpPr>
        <dsp:cNvPr id="0" name=""/>
        <dsp:cNvSpPr/>
      </dsp:nvSpPr>
      <dsp:spPr>
        <a:xfrm>
          <a:off x="3831147" y="1196617"/>
          <a:ext cx="893320" cy="8933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E679A0-6C8F-4748-AB28-C9B3A3410DD9}">
      <dsp:nvSpPr>
        <dsp:cNvPr id="0" name=""/>
        <dsp:cNvSpPr/>
      </dsp:nvSpPr>
      <dsp:spPr>
        <a:xfrm>
          <a:off x="3001635" y="2174136"/>
          <a:ext cx="2552343" cy="933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It can handle large spatial dataset efficiently</a:t>
          </a:r>
        </a:p>
      </dsp:txBody>
      <dsp:txXfrm>
        <a:off x="3001635" y="2174136"/>
        <a:ext cx="2552343" cy="933200"/>
      </dsp:txXfrm>
    </dsp:sp>
    <dsp:sp modelId="{F13B4924-0A6C-410F-A752-1417E3B723F9}">
      <dsp:nvSpPr>
        <dsp:cNvPr id="0" name=""/>
        <dsp:cNvSpPr/>
      </dsp:nvSpPr>
      <dsp:spPr>
        <a:xfrm>
          <a:off x="3001635" y="3146499"/>
          <a:ext cx="2552343" cy="8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E389E3-C97A-4AA8-A2B3-82AA3F494F10}">
      <dsp:nvSpPr>
        <dsp:cNvPr id="0" name=""/>
        <dsp:cNvSpPr/>
      </dsp:nvSpPr>
      <dsp:spPr>
        <a:xfrm>
          <a:off x="6830151" y="1196617"/>
          <a:ext cx="893320" cy="8933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D00FD3-2F20-49D4-8556-695D8060C5EB}">
      <dsp:nvSpPr>
        <dsp:cNvPr id="0" name=""/>
        <dsp:cNvSpPr/>
      </dsp:nvSpPr>
      <dsp:spPr>
        <a:xfrm>
          <a:off x="6000639" y="2174136"/>
          <a:ext cx="2552343" cy="933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It makes our work transparent and reproducible</a:t>
          </a:r>
        </a:p>
      </dsp:txBody>
      <dsp:txXfrm>
        <a:off x="6000639" y="2174136"/>
        <a:ext cx="2552343" cy="933200"/>
      </dsp:txXfrm>
    </dsp:sp>
    <dsp:sp modelId="{1CAE17A3-D4F2-44D1-8959-3659BEFDA23D}">
      <dsp:nvSpPr>
        <dsp:cNvPr id="0" name=""/>
        <dsp:cNvSpPr/>
      </dsp:nvSpPr>
      <dsp:spPr>
        <a:xfrm>
          <a:off x="6000639" y="3146499"/>
          <a:ext cx="2552343" cy="8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061C54-7BA6-4BC3-A202-74C83E9391C6}">
      <dsp:nvSpPr>
        <dsp:cNvPr id="0" name=""/>
        <dsp:cNvSpPr/>
      </dsp:nvSpPr>
      <dsp:spPr>
        <a:xfrm>
          <a:off x="334164" y="279865"/>
          <a:ext cx="1039025" cy="103902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2F6F11-CC95-4B24-B8CB-37685719B2D6}">
      <dsp:nvSpPr>
        <dsp:cNvPr id="0" name=""/>
        <dsp:cNvSpPr/>
      </dsp:nvSpPr>
      <dsp:spPr>
        <a:xfrm>
          <a:off x="555596" y="501296"/>
          <a:ext cx="596162" cy="5961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97A405-0CA7-4E42-A4A8-4AD7B983AE12}">
      <dsp:nvSpPr>
        <dsp:cNvPr id="0" name=""/>
        <dsp:cNvSpPr/>
      </dsp:nvSpPr>
      <dsp:spPr>
        <a:xfrm>
          <a:off x="2016" y="1642521"/>
          <a:ext cx="1703320" cy="681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Email: liying15@uw.edu</a:t>
          </a:r>
        </a:p>
      </dsp:txBody>
      <dsp:txXfrm>
        <a:off x="2016" y="1642521"/>
        <a:ext cx="1703320" cy="681328"/>
      </dsp:txXfrm>
    </dsp:sp>
    <dsp:sp modelId="{975014F0-357B-4BB0-8C1D-60501194ACEA}">
      <dsp:nvSpPr>
        <dsp:cNvPr id="0" name=""/>
        <dsp:cNvSpPr/>
      </dsp:nvSpPr>
      <dsp:spPr>
        <a:xfrm>
          <a:off x="2335565" y="279865"/>
          <a:ext cx="1039025" cy="103902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D2C0BE-A598-4FBB-A3DB-3045D8130A0D}">
      <dsp:nvSpPr>
        <dsp:cNvPr id="0" name=""/>
        <dsp:cNvSpPr/>
      </dsp:nvSpPr>
      <dsp:spPr>
        <a:xfrm>
          <a:off x="2556997" y="501296"/>
          <a:ext cx="596162" cy="5961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58B362-9EF9-4BCB-BD6A-098A8F00029E}">
      <dsp:nvSpPr>
        <dsp:cNvPr id="0" name=""/>
        <dsp:cNvSpPr/>
      </dsp:nvSpPr>
      <dsp:spPr>
        <a:xfrm>
          <a:off x="2003418" y="1642521"/>
          <a:ext cx="1703320" cy="681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Twitter:  @LiyingWang10</a:t>
          </a:r>
        </a:p>
      </dsp:txBody>
      <dsp:txXfrm>
        <a:off x="2003418" y="1642521"/>
        <a:ext cx="1703320" cy="681328"/>
      </dsp:txXfrm>
    </dsp:sp>
    <dsp:sp modelId="{E49BAE03-06B2-4B4D-B8BF-11F83640AB7C}">
      <dsp:nvSpPr>
        <dsp:cNvPr id="0" name=""/>
        <dsp:cNvSpPr/>
      </dsp:nvSpPr>
      <dsp:spPr>
        <a:xfrm>
          <a:off x="4336967" y="279865"/>
          <a:ext cx="1039025" cy="103902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299D6A-77B4-3B41-8477-60F432DA5A3D}">
      <dsp:nvSpPr>
        <dsp:cNvPr id="0" name=""/>
        <dsp:cNvSpPr/>
      </dsp:nvSpPr>
      <dsp:spPr>
        <a:xfrm>
          <a:off x="4558398" y="501296"/>
          <a:ext cx="596162" cy="5961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B26547-CE23-4445-B337-6002F3F62DDE}">
      <dsp:nvSpPr>
        <dsp:cNvPr id="0" name=""/>
        <dsp:cNvSpPr/>
      </dsp:nvSpPr>
      <dsp:spPr>
        <a:xfrm>
          <a:off x="4004819" y="1642521"/>
          <a:ext cx="1703320" cy="6813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Facebook: r97125008@ntu.edu.tw</a:t>
          </a:r>
        </a:p>
      </dsp:txBody>
      <dsp:txXfrm>
        <a:off x="4004819" y="1642521"/>
        <a:ext cx="1703320" cy="6813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svg>
</file>

<file path=ppt/media/image40.svg>
</file>

<file path=ppt/media/image41.jpg>
</file>

<file path=ppt/media/image42.jpg>
</file>

<file path=ppt/media/image5.png>
</file>

<file path=ppt/media/image6.sv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30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23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79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48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533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54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283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715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77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30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27D7DE-FAD5-7146-9B0B-261CF7E58510}" type="datetimeFigureOut">
              <a:rPr lang="en-US" smtClean="0"/>
              <a:t>6/13/20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B000E-7698-2F45-B10B-6B7EBB6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172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si.go.jp/kankyochiri/gm_japan_e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maps.stamen.com/#terrain/12/37.7706/-122.3782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carpentry.org/r-raster-vector-geospatial/11-vector-raster-integration/index.html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arcgis.com/features/maps-and-data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mgimond.github.io/Spatial/hypothesis-testing.html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buso.com/2019/01/vector-raster-tale-two-spatial-data-type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gsp.humboldt.edu/Websites/BlueSpray/STUsersGuide/Scripting/Script_SimpleFeatures.html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11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9FE24-46C5-A642-80AC-D56980D4A6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83" y="1952786"/>
            <a:ext cx="8834034" cy="2486565"/>
          </a:xfrm>
        </p:spPr>
        <p:txBody>
          <a:bodyPr anchor="ctr">
            <a:noAutofit/>
          </a:bodyPr>
          <a:lstStyle/>
          <a:p>
            <a:r>
              <a:rPr lang="en-US" sz="40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Making maps and analyzing spatial data</a:t>
            </a:r>
            <a:br>
              <a:rPr lang="en-US" sz="36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</a:br>
            <a:br>
              <a:rPr lang="en-US" sz="36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</a:br>
            <a:r>
              <a:rPr lang="en-US" sz="36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An introduction to using R </a:t>
            </a:r>
            <a:br>
              <a:rPr lang="en-US" sz="36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</a:br>
            <a:r>
              <a:rPr lang="en-US" sz="36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for archaeologists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4D6AA3-5838-9F42-A4AE-B32CF433D2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0996" y="5145278"/>
            <a:ext cx="5523011" cy="913096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Liying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Wang</a:t>
            </a:r>
          </a:p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Workshop,  June 2020</a:t>
            </a:r>
          </a:p>
        </p:txBody>
      </p:sp>
    </p:spTree>
    <p:extLst>
      <p:ext uri="{BB962C8B-B14F-4D97-AF65-F5344CB8AC3E}">
        <p14:creationId xmlns:p14="http://schemas.microsoft.com/office/powerpoint/2010/main" val="1605761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84A2B-3148-B74E-B031-5405C56A8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52277"/>
            <a:ext cx="78867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Set up: install packages and download data</a:t>
            </a:r>
          </a:p>
        </p:txBody>
      </p:sp>
    </p:spTree>
    <p:extLst>
      <p:ext uri="{BB962C8B-B14F-4D97-AF65-F5344CB8AC3E}">
        <p14:creationId xmlns:p14="http://schemas.microsoft.com/office/powerpoint/2010/main" val="2757247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06B791-915B-284A-896E-759BEE1C4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806" y="3304632"/>
            <a:ext cx="7304388" cy="322616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6085D53-3819-F04F-82EA-AF134F026255}"/>
              </a:ext>
            </a:extLst>
          </p:cNvPr>
          <p:cNvSpPr/>
          <p:nvPr/>
        </p:nvSpPr>
        <p:spPr>
          <a:xfrm>
            <a:off x="776931" y="782958"/>
            <a:ext cx="78866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raster data we use in this workshop is downloaded from </a:t>
            </a:r>
            <a:r>
              <a:rPr lang="en-US" dirty="0">
                <a:hlinkClick r:id="rId3"/>
              </a:rPr>
              <a:t>https://www.gsi.go.jp/kankyochiri/gm_japan_e.html</a:t>
            </a:r>
            <a:r>
              <a:rPr lang="en-US" dirty="0"/>
              <a:t>. The shapefile is an example created only for the purpose of demonstration.  </a:t>
            </a:r>
          </a:p>
        </p:txBody>
      </p:sp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2DA395FF-27B4-A644-AC49-F3FB958ADD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017" y="1906169"/>
            <a:ext cx="7081966" cy="118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220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E6C65-8AEE-9141-8B4D-6F56C12CA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work on it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F0D3E-7B7A-054B-A956-0AAC6C696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install.packages</a:t>
            </a:r>
            <a:r>
              <a:rPr lang="en-US" dirty="0"/>
              <a:t>()</a:t>
            </a:r>
          </a:p>
          <a:p>
            <a:r>
              <a:rPr lang="en-US" dirty="0" err="1"/>
              <a:t>download.file</a:t>
            </a:r>
            <a:r>
              <a:rPr lang="en-US" dirty="0"/>
              <a:t>() 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0E51DD70-B674-A441-BA67-A26B95247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111" y="5176434"/>
            <a:ext cx="887024" cy="1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189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84A2B-3148-B74E-B031-5405C56A8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52277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</a:rPr>
              <a:t>Part 1: Making maps </a:t>
            </a:r>
          </a:p>
        </p:txBody>
      </p:sp>
    </p:spTree>
    <p:extLst>
      <p:ext uri="{BB962C8B-B14F-4D97-AF65-F5344CB8AC3E}">
        <p14:creationId xmlns:p14="http://schemas.microsoft.com/office/powerpoint/2010/main" val="522745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768C1-A632-FF4E-9953-06DC88AAA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make nice maps for our reports and publications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3FDD4-3E32-514D-ACEC-0E3C308AD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73643"/>
            <a:ext cx="7886700" cy="3903320"/>
          </a:xfrm>
        </p:spPr>
        <p:txBody>
          <a:bodyPr/>
          <a:lstStyle/>
          <a:p>
            <a:r>
              <a:rPr lang="en-US" dirty="0"/>
              <a:t>Regional maps: small-scale maps show larger area with a smaller amount of detail, </a:t>
            </a:r>
            <a:r>
              <a:rPr lang="en-US" dirty="0" err="1"/>
              <a:t>eg.</a:t>
            </a:r>
            <a:r>
              <a:rPr lang="en-US" dirty="0"/>
              <a:t> World map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Site maps: large-scale maps show smaller area with a greater amount of detail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21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ird&#10;&#10;Description automatically generated">
            <a:extLst>
              <a:ext uri="{FF2B5EF4-FFF2-40B4-BE49-F238E27FC236}">
                <a16:creationId xmlns:a16="http://schemas.microsoft.com/office/drawing/2014/main" id="{E679C82E-65FC-F047-A82E-A9FCBA04E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250" y="1690689"/>
            <a:ext cx="7912100" cy="1651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355284C-2A65-A042-A140-7EC0F4FB9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We use world map to create the regional map we want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B9C7740E-F883-B34D-BEE8-3828630348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603" y="3516312"/>
            <a:ext cx="6007100" cy="3098800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6427CDF4-C164-6F4F-8394-147F0C073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1839" y="5672380"/>
            <a:ext cx="887024" cy="1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357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B32F-A5E2-034E-B26F-197B6EA5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79919" cy="6097667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Your turn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B0F0"/>
                </a:solidFill>
              </a:rPr>
              <a:t>## Exercise 1</a:t>
            </a:r>
          </a:p>
        </p:txBody>
      </p:sp>
    </p:spTree>
    <p:extLst>
      <p:ext uri="{BB962C8B-B14F-4D97-AF65-F5344CB8AC3E}">
        <p14:creationId xmlns:p14="http://schemas.microsoft.com/office/powerpoint/2010/main" val="4093030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3BE82383-0618-8C43-8329-D48F01AD1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75" y="1690689"/>
            <a:ext cx="4237858" cy="4033434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A95AC0C3-875B-054D-BDD3-4021833B9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38945"/>
            <a:ext cx="4229996" cy="4033435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1C822C5F-20EA-2A4D-BC68-EB13337BB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1839" y="5672380"/>
            <a:ext cx="887024" cy="100052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0A1DD77-A1C7-6548-8F63-B81F8E881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We can label country names on the map</a:t>
            </a:r>
          </a:p>
        </p:txBody>
      </p:sp>
    </p:spTree>
    <p:extLst>
      <p:ext uri="{BB962C8B-B14F-4D97-AF65-F5344CB8AC3E}">
        <p14:creationId xmlns:p14="http://schemas.microsoft.com/office/powerpoint/2010/main" val="4060746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B32F-A5E2-034E-B26F-197B6EA5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79919" cy="6097667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Your turn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B0F0"/>
                </a:solidFill>
              </a:rPr>
              <a:t>## Exercise 2</a:t>
            </a:r>
          </a:p>
        </p:txBody>
      </p:sp>
    </p:spTree>
    <p:extLst>
      <p:ext uri="{BB962C8B-B14F-4D97-AF65-F5344CB8AC3E}">
        <p14:creationId xmlns:p14="http://schemas.microsoft.com/office/powerpoint/2010/main" val="2767881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E44E5-FCF4-3141-B893-CAD862BD9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29662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6" name="Content Placeholder 5" descr="A map of a computer&#10;&#10;Description automatically generated">
            <a:extLst>
              <a:ext uri="{FF2B5EF4-FFF2-40B4-BE49-F238E27FC236}">
                <a16:creationId xmlns:a16="http://schemas.microsoft.com/office/drawing/2014/main" id="{934648C3-9109-CA4E-925F-DA4610A81F4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06216" y="2057720"/>
            <a:ext cx="6531567" cy="4278792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93FB1ED-EC7B-AC4A-99E2-81C941FA6C03}"/>
              </a:ext>
            </a:extLst>
          </p:cNvPr>
          <p:cNvSpPr txBox="1">
            <a:spLocks/>
          </p:cNvSpPr>
          <p:nvPr/>
        </p:nvSpPr>
        <p:spPr>
          <a:xfrm>
            <a:off x="1306216" y="6349716"/>
            <a:ext cx="5539675" cy="446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hlinkClick r:id="rId3"/>
              </a:rPr>
              <a:t>http://maps.stamen.com/#terrain/12/37.7706/-122.3782</a:t>
            </a:r>
            <a:endParaRPr lang="en-US" sz="16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094A807-7B2D-CE41-ACA5-E1C4EDA02F36}"/>
              </a:ext>
            </a:extLst>
          </p:cNvPr>
          <p:cNvSpPr txBox="1">
            <a:spLocks/>
          </p:cNvSpPr>
          <p:nvPr/>
        </p:nvSpPr>
        <p:spPr>
          <a:xfrm>
            <a:off x="858541" y="23855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For site map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918847-08C0-C840-881A-62349B0034DA}"/>
              </a:ext>
            </a:extLst>
          </p:cNvPr>
          <p:cNvSpPr/>
          <p:nvPr/>
        </p:nvSpPr>
        <p:spPr>
          <a:xfrm>
            <a:off x="858540" y="1331315"/>
            <a:ext cx="74269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 </a:t>
            </a:r>
            <a:r>
              <a:rPr lang="en-US" sz="2400" dirty="0" err="1"/>
              <a:t>get_stamenmap</a:t>
            </a:r>
            <a:r>
              <a:rPr lang="en-US" sz="2400" dirty="0"/>
              <a:t> () function to get terrain map </a:t>
            </a:r>
          </a:p>
        </p:txBody>
      </p:sp>
    </p:spTree>
    <p:extLst>
      <p:ext uri="{BB962C8B-B14F-4D97-AF65-F5344CB8AC3E}">
        <p14:creationId xmlns:p14="http://schemas.microsoft.com/office/powerpoint/2010/main" val="237292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33D1B-4096-8A40-80E4-41C54B2DD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533" y="592523"/>
            <a:ext cx="8555615" cy="1325563"/>
          </a:xfrm>
        </p:spPr>
        <p:txBody>
          <a:bodyPr>
            <a:normAutofit fontScale="90000"/>
          </a:bodyPr>
          <a:lstStyle/>
          <a:p>
            <a:pPr lvl="0"/>
            <a:r>
              <a:rPr lang="en-US" sz="4800" dirty="0"/>
              <a:t>Archaeologists often deal with spatial data, and R is a very useful tool for us because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76E05144-5503-4AB1-8A00-BCEAA8F214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2092185"/>
              </p:ext>
            </p:extLst>
          </p:nvPr>
        </p:nvGraphicFramePr>
        <p:xfrm>
          <a:off x="293534" y="1825625"/>
          <a:ext cx="855561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21837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A0604281-5FBE-A14D-A1B0-6FAF375E2A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244693" y="1647834"/>
            <a:ext cx="4324006" cy="4627132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C337487-81B0-AB4A-B3DE-800F4D97656B}"/>
              </a:ext>
            </a:extLst>
          </p:cNvPr>
          <p:cNvSpPr txBox="1">
            <a:spLocks/>
          </p:cNvSpPr>
          <p:nvPr/>
        </p:nvSpPr>
        <p:spPr>
          <a:xfrm>
            <a:off x="858541" y="23855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Specify the coordinates get the area we want</a:t>
            </a:r>
          </a:p>
        </p:txBody>
      </p:sp>
    </p:spTree>
    <p:extLst>
      <p:ext uri="{BB962C8B-B14F-4D97-AF65-F5344CB8AC3E}">
        <p14:creationId xmlns:p14="http://schemas.microsoft.com/office/powerpoint/2010/main" val="35148778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1D05E-B345-9344-8852-03C194917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42616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To make a site map, we will need to add the locations of site on it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1924AB2A-188B-6546-ACF5-FE93DCC5D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306" y="1821052"/>
            <a:ext cx="5036948" cy="5036948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AFBCFAC6-1FD5-AB4C-A322-195576EB2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839" y="5672380"/>
            <a:ext cx="887024" cy="1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84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B32F-A5E2-034E-B26F-197B6EA5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79919" cy="6097667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Your turn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B0F0"/>
                </a:solidFill>
              </a:rPr>
              <a:t>## Exercise 3</a:t>
            </a:r>
          </a:p>
        </p:txBody>
      </p:sp>
    </p:spTree>
    <p:extLst>
      <p:ext uri="{BB962C8B-B14F-4D97-AF65-F5344CB8AC3E}">
        <p14:creationId xmlns:p14="http://schemas.microsoft.com/office/powerpoint/2010/main" val="12980797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DF576-1A92-B949-9A2C-9D703B73E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learned: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444C6-18B2-5F4B-A520-CD91EE27F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49" y="1825625"/>
            <a:ext cx="7886699" cy="4296206"/>
          </a:xfrm>
        </p:spPr>
        <p:txBody>
          <a:bodyPr/>
          <a:lstStyle/>
          <a:p>
            <a:r>
              <a:rPr lang="en-US" dirty="0"/>
              <a:t>Read data for mapping into R</a:t>
            </a:r>
          </a:p>
          <a:p>
            <a:endParaRPr lang="en-US" dirty="0"/>
          </a:p>
          <a:p>
            <a:r>
              <a:rPr lang="en-US" dirty="0"/>
              <a:t>Making regional map</a:t>
            </a:r>
          </a:p>
          <a:p>
            <a:endParaRPr lang="en-US" dirty="0"/>
          </a:p>
          <a:p>
            <a:r>
              <a:rPr lang="en-US" dirty="0"/>
              <a:t>Making site map</a:t>
            </a:r>
          </a:p>
        </p:txBody>
      </p:sp>
    </p:spTree>
    <p:extLst>
      <p:ext uri="{BB962C8B-B14F-4D97-AF65-F5344CB8AC3E}">
        <p14:creationId xmlns:p14="http://schemas.microsoft.com/office/powerpoint/2010/main" val="11672968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84A2B-3148-B74E-B031-5405C56A8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52277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</a:rPr>
              <a:t>Part 2: Spatial data manipulation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7167054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A49A2-71F4-704F-9810-A8CCD7598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910916" cy="1510169"/>
          </a:xfrm>
        </p:spPr>
        <p:txBody>
          <a:bodyPr>
            <a:noAutofit/>
          </a:bodyPr>
          <a:lstStyle/>
          <a:p>
            <a:r>
              <a:rPr lang="en-US" sz="3200" dirty="0"/>
              <a:t>The raster data is downloaded from Global Map Japan, which is a Digital elevation model (DEM) layer</a:t>
            </a:r>
          </a:p>
        </p:txBody>
      </p:sp>
      <p:pic>
        <p:nvPicPr>
          <p:cNvPr id="9" name="Picture 8" descr="A picture containing animal, fish&#10;&#10;Description automatically generated">
            <a:extLst>
              <a:ext uri="{FF2B5EF4-FFF2-40B4-BE49-F238E27FC236}">
                <a16:creationId xmlns:a16="http://schemas.microsoft.com/office/drawing/2014/main" id="{70B47C29-99B3-1F40-A5A3-9A30C015F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342" y="2035150"/>
            <a:ext cx="5015531" cy="429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2976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D2A3F-7270-EF40-87F7-A3DE5308A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Crop a raster to match our site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38E28-E480-FB4E-A57E-76229CE98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13302"/>
            <a:ext cx="7886700" cy="650930"/>
          </a:xfrm>
        </p:spPr>
        <p:txBody>
          <a:bodyPr/>
          <a:lstStyle/>
          <a:p>
            <a:r>
              <a:rPr lang="en-US" dirty="0"/>
              <a:t>Clip a raster using a Shapefile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F8A89482-ED7E-FA4C-B8FB-18CB3F85E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090" y="2548149"/>
            <a:ext cx="7139819" cy="314766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EFA0A3-5CF7-914B-97D1-5F1E5FEB5D21}"/>
              </a:ext>
            </a:extLst>
          </p:cNvPr>
          <p:cNvSpPr txBox="1">
            <a:spLocks/>
          </p:cNvSpPr>
          <p:nvPr/>
        </p:nvSpPr>
        <p:spPr>
          <a:xfrm>
            <a:off x="883319" y="5954732"/>
            <a:ext cx="6695352" cy="5183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hlinkClick r:id="rId3"/>
              </a:rPr>
              <a:t>https://datacarpentry.org/r-raster-vector-geospatial/11-vector-raster-integration/index.html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33334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food&#10;&#10;Description automatically generated">
            <a:extLst>
              <a:ext uri="{FF2B5EF4-FFF2-40B4-BE49-F238E27FC236}">
                <a16:creationId xmlns:a16="http://schemas.microsoft.com/office/drawing/2014/main" id="{23788929-C1CF-A243-8C90-BE895B073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8137" y="681215"/>
            <a:ext cx="3285079" cy="3285079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00DAA38-0B6B-0E45-83E6-E9760598E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839" y="5672380"/>
            <a:ext cx="887024" cy="1000529"/>
          </a:xfrm>
          <a:prstGeom prst="rect">
            <a:avLst/>
          </a:prstGeom>
        </p:spPr>
      </p:pic>
      <p:pic>
        <p:nvPicPr>
          <p:cNvPr id="8" name="Picture 7" descr="A picture containing animal, fish&#10;&#10;Description automatically generated">
            <a:extLst>
              <a:ext uri="{FF2B5EF4-FFF2-40B4-BE49-F238E27FC236}">
                <a16:creationId xmlns:a16="http://schemas.microsoft.com/office/drawing/2014/main" id="{5AE676EF-3494-204A-8DD4-9DD9ABC62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286" y="2520777"/>
            <a:ext cx="4512824" cy="386396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6C736BE-1B58-3546-85CF-21793E4ECE9D}"/>
              </a:ext>
            </a:extLst>
          </p:cNvPr>
          <p:cNvCxnSpPr>
            <a:cxnSpLocks/>
          </p:cNvCxnSpPr>
          <p:nvPr/>
        </p:nvCxnSpPr>
        <p:spPr>
          <a:xfrm flipV="1">
            <a:off x="2916195" y="681215"/>
            <a:ext cx="2481942" cy="344594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808A93-D4F0-5C4B-A085-A71E4B0C2ADB}"/>
              </a:ext>
            </a:extLst>
          </p:cNvPr>
          <p:cNvCxnSpPr>
            <a:cxnSpLocks/>
          </p:cNvCxnSpPr>
          <p:nvPr/>
        </p:nvCxnSpPr>
        <p:spPr>
          <a:xfrm flipV="1">
            <a:off x="2916195" y="3966294"/>
            <a:ext cx="2481942" cy="16086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882859C-2BBF-864A-8FF1-047AFC707264}"/>
              </a:ext>
            </a:extLst>
          </p:cNvPr>
          <p:cNvSpPr/>
          <p:nvPr/>
        </p:nvSpPr>
        <p:spPr>
          <a:xfrm>
            <a:off x="460783" y="681215"/>
            <a:ext cx="30485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Let’s use a square polygon to crop the raster!</a:t>
            </a:r>
          </a:p>
        </p:txBody>
      </p:sp>
    </p:spTree>
    <p:extLst>
      <p:ext uri="{BB962C8B-B14F-4D97-AF65-F5344CB8AC3E}">
        <p14:creationId xmlns:p14="http://schemas.microsoft.com/office/powerpoint/2010/main" val="41115601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B32F-A5E2-034E-B26F-197B6EA5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79919" cy="6097667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Your turn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B0F0"/>
                </a:solidFill>
              </a:rPr>
              <a:t>## Exercise 4</a:t>
            </a:r>
          </a:p>
        </p:txBody>
      </p:sp>
    </p:spTree>
    <p:extLst>
      <p:ext uri="{BB962C8B-B14F-4D97-AF65-F5344CB8AC3E}">
        <p14:creationId xmlns:p14="http://schemas.microsoft.com/office/powerpoint/2010/main" val="32871225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CDF5-0A32-0F45-901E-7734D0C7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will read and plot point vector data stored in shapefile format in R</a:t>
            </a:r>
            <a:endParaRPr lang="en-US" sz="3200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4813F7-D4BA-C34B-8C96-006165294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453" y="1814257"/>
            <a:ext cx="38354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58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BD6F-2483-4740-B6C7-A1D59D181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are going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8C541-1BFD-C643-833E-60C774C65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Maps making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spatial data manipulation and visualization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Density analysis and hypothesis testing to test our theory about distributions.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480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BABEF-62D9-5043-8361-16EFDC121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4833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Different types of spatial data can be integrated and represented as a map layer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E2197F53-B419-A048-833F-CC9780CA1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986" y="1930396"/>
            <a:ext cx="3943351" cy="43815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10D973-6858-664E-9C92-1669AD7F1EF2}"/>
              </a:ext>
            </a:extLst>
          </p:cNvPr>
          <p:cNvSpPr/>
          <p:nvPr/>
        </p:nvSpPr>
        <p:spPr>
          <a:xfrm>
            <a:off x="3486149" y="6311899"/>
            <a:ext cx="50292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https://developers.arcgis.com/features/maps-and-data/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326651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B2575-1E7C-DB45-A6C9-CF8C5E51D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add the sites onto the cropped raster data</a:t>
            </a:r>
          </a:p>
        </p:txBody>
      </p:sp>
      <p:pic>
        <p:nvPicPr>
          <p:cNvPr id="9" name="Picture 8" descr="A picture containing keyboard&#10;&#10;Description automatically generated">
            <a:extLst>
              <a:ext uri="{FF2B5EF4-FFF2-40B4-BE49-F238E27FC236}">
                <a16:creationId xmlns:a16="http://schemas.microsoft.com/office/drawing/2014/main" id="{09754C88-639D-4843-B317-BB927BD63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66" y="4234578"/>
            <a:ext cx="2892570" cy="2258296"/>
          </a:xfrm>
          <a:prstGeom prst="rect">
            <a:avLst/>
          </a:prstGeom>
        </p:spPr>
      </p:pic>
      <p:pic>
        <p:nvPicPr>
          <p:cNvPr id="13" name="Picture 12" descr="A picture containing clock, computer&#10;&#10;Description automatically generated">
            <a:extLst>
              <a:ext uri="{FF2B5EF4-FFF2-40B4-BE49-F238E27FC236}">
                <a16:creationId xmlns:a16="http://schemas.microsoft.com/office/drawing/2014/main" id="{4858AF0B-4731-6345-AB6D-83CA164D5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097" y="2941033"/>
            <a:ext cx="2587390" cy="215259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22CA394-3E5A-E840-B0CE-76E2E1C7E621}"/>
              </a:ext>
            </a:extLst>
          </p:cNvPr>
          <p:cNvSpPr txBox="1"/>
          <p:nvPr/>
        </p:nvSpPr>
        <p:spPr>
          <a:xfrm>
            <a:off x="2812046" y="4017331"/>
            <a:ext cx="323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+</a:t>
            </a:r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C3D4A960-422E-0D49-9778-DCDC650656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2668" y="1419214"/>
            <a:ext cx="2989773" cy="2499263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33396D0C-51C0-8847-BB06-FD1587E41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1839" y="5672380"/>
            <a:ext cx="887024" cy="10005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1E2E81-3746-2D44-8407-5A0E178C4119}"/>
              </a:ext>
            </a:extLst>
          </p:cNvPr>
          <p:cNvSpPr txBox="1"/>
          <p:nvPr/>
        </p:nvSpPr>
        <p:spPr>
          <a:xfrm>
            <a:off x="5315761" y="2549287"/>
            <a:ext cx="323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17859925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B32F-A5E2-034E-B26F-197B6EA5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79919" cy="6097667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Your turn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B0F0"/>
                </a:solidFill>
              </a:rPr>
              <a:t>## Exercise 5</a:t>
            </a:r>
          </a:p>
        </p:txBody>
      </p:sp>
    </p:spTree>
    <p:extLst>
      <p:ext uri="{BB962C8B-B14F-4D97-AF65-F5344CB8AC3E}">
        <p14:creationId xmlns:p14="http://schemas.microsoft.com/office/powerpoint/2010/main" val="6403250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BF89B-FB8B-6944-9C94-F2A9ECD6E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4833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We want to know the elevation for the sites by extracting elevation values from raster data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8BD2EF5F-F234-B643-B17F-25A06170F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986" y="2152818"/>
            <a:ext cx="3943351" cy="438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787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DB62-9641-D446-89B7-56BCC682E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90995"/>
            <a:ext cx="7886700" cy="1325563"/>
          </a:xfrm>
        </p:spPr>
        <p:txBody>
          <a:bodyPr>
            <a:noAutofit/>
          </a:bodyPr>
          <a:lstStyle/>
          <a:p>
            <a:r>
              <a:rPr lang="en-US" sz="3600" dirty="0"/>
              <a:t>After extracting the elevation, we compare sites from different phases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BC26D25-A856-9D49-85A7-4C4AF32CE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705" y="2143424"/>
            <a:ext cx="6290590" cy="3769729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93771F79-D0A8-FA4B-98FA-439FAA0FF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839" y="5672380"/>
            <a:ext cx="887024" cy="1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2081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B32F-A5E2-034E-B26F-197B6EA5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79919" cy="6097667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Your turn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B0F0"/>
                </a:solidFill>
              </a:rPr>
              <a:t>## Exercise 6</a:t>
            </a:r>
          </a:p>
        </p:txBody>
      </p:sp>
    </p:spTree>
    <p:extLst>
      <p:ext uri="{BB962C8B-B14F-4D97-AF65-F5344CB8AC3E}">
        <p14:creationId xmlns:p14="http://schemas.microsoft.com/office/powerpoint/2010/main" val="36467936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DF576-1A92-B949-9A2C-9D703B73E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learned: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444C6-18B2-5F4B-A520-CD91EE27F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49" y="1825625"/>
            <a:ext cx="7886699" cy="4296206"/>
          </a:xfrm>
        </p:spPr>
        <p:txBody>
          <a:bodyPr/>
          <a:lstStyle/>
          <a:p>
            <a:r>
              <a:rPr lang="en-US" dirty="0"/>
              <a:t>Read raster data, and crop the area we want</a:t>
            </a:r>
          </a:p>
          <a:p>
            <a:endParaRPr lang="en-US" dirty="0"/>
          </a:p>
          <a:p>
            <a:r>
              <a:rPr lang="en-US" dirty="0"/>
              <a:t>Add sites onto the raster map using </a:t>
            </a:r>
            <a:r>
              <a:rPr lang="en-US" dirty="0" err="1"/>
              <a:t>ggplot</a:t>
            </a:r>
            <a:endParaRPr lang="en-US" dirty="0"/>
          </a:p>
          <a:p>
            <a:endParaRPr lang="en-US" dirty="0"/>
          </a:p>
          <a:p>
            <a:r>
              <a:rPr lang="en-US" dirty="0"/>
              <a:t>Extract elevation from raster data for site locations</a:t>
            </a:r>
          </a:p>
        </p:txBody>
      </p:sp>
    </p:spTree>
    <p:extLst>
      <p:ext uri="{BB962C8B-B14F-4D97-AF65-F5344CB8AC3E}">
        <p14:creationId xmlns:p14="http://schemas.microsoft.com/office/powerpoint/2010/main" val="10919978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84A2B-3148-B74E-B031-5405C56A8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552277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</a:rPr>
              <a:t>Part 3: Density analysis and hypothesis testing </a:t>
            </a:r>
          </a:p>
        </p:txBody>
      </p:sp>
    </p:spTree>
    <p:extLst>
      <p:ext uri="{BB962C8B-B14F-4D97-AF65-F5344CB8AC3E}">
        <p14:creationId xmlns:p14="http://schemas.microsoft.com/office/powerpoint/2010/main" val="37647949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C00DC-8000-9245-A21B-91FC2115D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density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66C8D-C1CB-7848-BDF6-0C60EEA85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 </a:t>
            </a:r>
            <a:r>
              <a:rPr lang="en-US" dirty="0" err="1"/>
              <a:t>spatstat</a:t>
            </a:r>
            <a:r>
              <a:rPr lang="en-US" dirty="0"/>
              <a:t> package for analyzing Spatial Point Patterns</a:t>
            </a:r>
          </a:p>
          <a:p>
            <a:endParaRPr lang="en-US" dirty="0"/>
          </a:p>
          <a:p>
            <a:r>
              <a:rPr lang="en-US" dirty="0"/>
              <a:t>Density function computes an isotropic kernel intensity estimate of the point pattern</a:t>
            </a:r>
          </a:p>
        </p:txBody>
      </p:sp>
    </p:spTree>
    <p:extLst>
      <p:ext uri="{BB962C8B-B14F-4D97-AF65-F5344CB8AC3E}">
        <p14:creationId xmlns:p14="http://schemas.microsoft.com/office/powerpoint/2010/main" val="36578761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A00C8-4A2E-0541-B81A-08041BDFC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If there is one point in a 3x3 unit (pixel) region, then the density value is 1/9 = 0.11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49DD25-2133-0B4D-81E4-98E9AB2EA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822" y="1585911"/>
            <a:ext cx="5888356" cy="4906963"/>
          </a:xfrm>
          <a:prstGeom prst="rect">
            <a:avLst/>
          </a:prstGeom>
        </p:spPr>
      </p:pic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76D64638-38D3-6F48-849E-EC115FB49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839" y="5672380"/>
            <a:ext cx="887024" cy="1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168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B6B4F-EDAC-6B47-8831-300E40692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workshop, I will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1C38B-6B59-8F4B-A4B3-AEEEF5FCF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36836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/>
              <a:t>introduce the packages &amp; concept of spatial data</a:t>
            </a:r>
          </a:p>
          <a:p>
            <a:endParaRPr lang="en-US" dirty="0"/>
          </a:p>
          <a:p>
            <a:r>
              <a:rPr lang="en-US" dirty="0"/>
              <a:t>explain the purpose for each step &amp; display the output by slides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Then switch to R Markdown file &amp; explain the functions</a:t>
            </a:r>
          </a:p>
          <a:p>
            <a:endParaRPr lang="en-US" dirty="0"/>
          </a:p>
          <a:p>
            <a:r>
              <a:rPr lang="en-US" dirty="0"/>
              <a:t>demonstrate running each code chunk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9314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B32F-A5E2-034E-B26F-197B6EA5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79919" cy="6097667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Your turn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B0F0"/>
                </a:solidFill>
              </a:rPr>
              <a:t>## Exercise 7</a:t>
            </a:r>
          </a:p>
        </p:txBody>
      </p:sp>
    </p:spTree>
    <p:extLst>
      <p:ext uri="{BB962C8B-B14F-4D97-AF65-F5344CB8AC3E}">
        <p14:creationId xmlns:p14="http://schemas.microsoft.com/office/powerpoint/2010/main" val="13353948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FD6C4-DB84-E14B-9C3D-9FF4804BC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D03C5-8E55-5143-8C5A-4483A40F8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8800"/>
            <a:ext cx="3967567" cy="4664073"/>
          </a:xfrm>
        </p:spPr>
        <p:txBody>
          <a:bodyPr/>
          <a:lstStyle/>
          <a:p>
            <a:r>
              <a:rPr lang="en-US" dirty="0"/>
              <a:t>how to determine the distribution of sites or artifacts is random or not?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presence, absence, and null (missing)</a:t>
            </a:r>
          </a:p>
          <a:p>
            <a:endParaRPr lang="en-US" dirty="0"/>
          </a:p>
          <a:p>
            <a:r>
              <a:rPr lang="en-US" dirty="0"/>
              <a:t>complete spatial </a:t>
            </a:r>
            <a:r>
              <a:rPr lang="en-US" dirty="0" err="1"/>
              <a:t>randomnesss</a:t>
            </a:r>
            <a:r>
              <a:rPr lang="en-US" dirty="0"/>
              <a:t> (CSR)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663F50C-3AF6-F14D-9531-497306A44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4" r="3322"/>
          <a:stretch/>
        </p:blipFill>
        <p:spPr>
          <a:xfrm>
            <a:off x="4572000" y="1612833"/>
            <a:ext cx="4157905" cy="47177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7ECD5F-AC97-6048-B727-499BBE47E8F0}"/>
              </a:ext>
            </a:extLst>
          </p:cNvPr>
          <p:cNvSpPr txBox="1"/>
          <p:nvPr/>
        </p:nvSpPr>
        <p:spPr>
          <a:xfrm>
            <a:off x="3170372" y="6258476"/>
            <a:ext cx="5725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https://mgimond.github.io/Spatial/hypothesis-testing.html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3543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4089F-E273-1A47-80CF-E2A79B91B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932" y="1425844"/>
            <a:ext cx="7780149" cy="4751119"/>
          </a:xfrm>
        </p:spPr>
        <p:txBody>
          <a:bodyPr>
            <a:normAutofit/>
          </a:bodyPr>
          <a:lstStyle/>
          <a:p>
            <a:r>
              <a:rPr lang="en-US" dirty="0"/>
              <a:t>We can test for CSR by comparing the observed value with a distribution of points under the process which was completely random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 </a:t>
            </a:r>
            <a:r>
              <a:rPr lang="en-US" b="1" dirty="0"/>
              <a:t>Average Nearest Neighbor (ANN)</a:t>
            </a:r>
            <a:r>
              <a:rPr lang="en-US" dirty="0"/>
              <a:t> method measures the distance between each feature centroid and its </a:t>
            </a:r>
            <a:r>
              <a:rPr lang="en-US" b="1" dirty="0"/>
              <a:t>nearest neighbor's</a:t>
            </a:r>
            <a:r>
              <a:rPr lang="en-US" dirty="0"/>
              <a:t> centroid location.</a:t>
            </a:r>
          </a:p>
        </p:txBody>
      </p:sp>
    </p:spTree>
    <p:extLst>
      <p:ext uri="{BB962C8B-B14F-4D97-AF65-F5344CB8AC3E}">
        <p14:creationId xmlns:p14="http://schemas.microsoft.com/office/powerpoint/2010/main" val="36186905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CC912-1858-3E47-AA42-250042B6E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340413"/>
            <a:ext cx="7886700" cy="1325563"/>
          </a:xfrm>
        </p:spPr>
        <p:txBody>
          <a:bodyPr>
            <a:noAutofit/>
          </a:bodyPr>
          <a:lstStyle/>
          <a:p>
            <a:r>
              <a:rPr lang="en-US" sz="2000" dirty="0"/>
              <a:t>We will make a histogram of simulated ANN values that follow the null hypothesis that a distribution is consistent with a completely random process (CSR), and see where our observed ANN value falls in</a:t>
            </a:r>
          </a:p>
        </p:txBody>
      </p:sp>
      <p:pic>
        <p:nvPicPr>
          <p:cNvPr id="7" name="Content Placeholder 6" descr="A close up of a map&#10;&#10;Description automatically generated">
            <a:extLst>
              <a:ext uri="{FF2B5EF4-FFF2-40B4-BE49-F238E27FC236}">
                <a16:creationId xmlns:a16="http://schemas.microsoft.com/office/drawing/2014/main" id="{B44AE2D6-7F38-6741-8569-6FC32277A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2125" y="1496886"/>
            <a:ext cx="5799749" cy="5361114"/>
          </a:xfr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EFF11043-0A77-FD44-8F75-67E4CC0DF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839" y="5672380"/>
            <a:ext cx="887024" cy="1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0671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B32F-A5E2-034E-B26F-197B6EA5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79919" cy="6097667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Your turn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B0F0"/>
                </a:solidFill>
              </a:rPr>
              <a:t>## Exercise 8</a:t>
            </a:r>
          </a:p>
        </p:txBody>
      </p:sp>
    </p:spTree>
    <p:extLst>
      <p:ext uri="{BB962C8B-B14F-4D97-AF65-F5344CB8AC3E}">
        <p14:creationId xmlns:p14="http://schemas.microsoft.com/office/powerpoint/2010/main" val="13176308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DF576-1A92-B949-9A2C-9D703B73E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learned: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444C6-18B2-5F4B-A520-CD91EE27F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49" y="1825625"/>
            <a:ext cx="7886699" cy="4296206"/>
          </a:xfrm>
        </p:spPr>
        <p:txBody>
          <a:bodyPr/>
          <a:lstStyle/>
          <a:p>
            <a:r>
              <a:rPr lang="en-US" dirty="0"/>
              <a:t>Density visualization </a:t>
            </a:r>
          </a:p>
          <a:p>
            <a:endParaRPr lang="en-US" dirty="0"/>
          </a:p>
          <a:p>
            <a:r>
              <a:rPr lang="en-US" dirty="0"/>
              <a:t>Hypothesis testing for distribution </a:t>
            </a:r>
          </a:p>
        </p:txBody>
      </p:sp>
    </p:spTree>
    <p:extLst>
      <p:ext uri="{BB962C8B-B14F-4D97-AF65-F5344CB8AC3E}">
        <p14:creationId xmlns:p14="http://schemas.microsoft.com/office/powerpoint/2010/main" val="30727876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4DF0D-DAF8-F34B-8061-4FEBE9C5E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322" y="574130"/>
            <a:ext cx="8515351" cy="135917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Contact me if you have any questions!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FC308A-4FCF-4291-99A0-0522317E8A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8159923"/>
              </p:ext>
            </p:extLst>
          </p:nvPr>
        </p:nvGraphicFramePr>
        <p:xfrm>
          <a:off x="1716921" y="2867186"/>
          <a:ext cx="5710157" cy="2603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6159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flower&#10;&#10;Description automatically generated">
            <a:extLst>
              <a:ext uri="{FF2B5EF4-FFF2-40B4-BE49-F238E27FC236}">
                <a16:creationId xmlns:a16="http://schemas.microsoft.com/office/drawing/2014/main" id="{AF669914-6471-694E-8FB5-DC373EEF98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08" t="8148" r="13428" b="11746"/>
          <a:stretch/>
        </p:blipFill>
        <p:spPr>
          <a:xfrm>
            <a:off x="1392941" y="1378241"/>
            <a:ext cx="6188461" cy="4373266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76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7C741-C7B7-334E-A00E-B2095236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my demonstration, you will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C7088-D12A-8B48-B587-156270A6E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practice running code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(## Exercise</a:t>
            </a:r>
            <a:r>
              <a:rPr lang="en-US" dirty="0"/>
              <a:t>) in R Markdown file</a:t>
            </a:r>
          </a:p>
          <a:p>
            <a:endParaRPr lang="en-US" dirty="0"/>
          </a:p>
          <a:p>
            <a:r>
              <a:rPr lang="en-US" dirty="0"/>
              <a:t>let me know if you encounter any issues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85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F6465-9418-9341-9B7A-53772A725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Packages we will use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502DA-5E66-8744-A1B7-20F586DB5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352754"/>
          </a:xfrm>
        </p:spPr>
        <p:txBody>
          <a:bodyPr>
            <a:normAutofit/>
          </a:bodyPr>
          <a:lstStyle/>
          <a:p>
            <a:r>
              <a:rPr lang="en-US" b="1" dirty="0" err="1"/>
              <a:t>rnaturalearth</a:t>
            </a:r>
            <a:r>
              <a:rPr lang="en-US" dirty="0"/>
              <a:t>, </a:t>
            </a:r>
            <a:r>
              <a:rPr lang="en-US" b="1" dirty="0" err="1"/>
              <a:t>rnaturalearthdata</a:t>
            </a:r>
            <a:r>
              <a:rPr lang="en-US" b="1" dirty="0"/>
              <a:t>: </a:t>
            </a:r>
            <a:r>
              <a:rPr lang="en-US" dirty="0"/>
              <a:t>spatial data download</a:t>
            </a:r>
            <a:endParaRPr lang="en-US" b="1" dirty="0"/>
          </a:p>
          <a:p>
            <a:r>
              <a:rPr lang="en-US" b="1" dirty="0"/>
              <a:t>sf, </a:t>
            </a:r>
            <a:r>
              <a:rPr lang="en-US" b="1" dirty="0" err="1"/>
              <a:t>sp</a:t>
            </a:r>
            <a:r>
              <a:rPr lang="en-US" b="1" dirty="0"/>
              <a:t>, raster: </a:t>
            </a:r>
            <a:r>
              <a:rPr lang="en-US" dirty="0"/>
              <a:t>spatial classes</a:t>
            </a:r>
            <a:endParaRPr lang="en-US" b="1" dirty="0"/>
          </a:p>
          <a:p>
            <a:r>
              <a:rPr lang="en-US" b="1" dirty="0" err="1"/>
              <a:t>tidyverse</a:t>
            </a:r>
            <a:r>
              <a:rPr lang="en-US" b="1" dirty="0"/>
              <a:t>, </a:t>
            </a:r>
            <a:r>
              <a:rPr lang="en-US" b="1" dirty="0" err="1"/>
              <a:t>maptools</a:t>
            </a:r>
            <a:r>
              <a:rPr lang="en-US" b="1" dirty="0"/>
              <a:t>: </a:t>
            </a:r>
            <a:r>
              <a:rPr lang="en-US" dirty="0"/>
              <a:t>data manipulation,               and spatial objects manipulation</a:t>
            </a:r>
          </a:p>
          <a:p>
            <a:r>
              <a:rPr lang="en-US" b="1" dirty="0"/>
              <a:t>ggplot2, </a:t>
            </a:r>
            <a:r>
              <a:rPr lang="en-US" b="1" dirty="0" err="1"/>
              <a:t>ggmap</a:t>
            </a:r>
            <a:r>
              <a:rPr lang="en-US" b="1" dirty="0"/>
              <a:t>, </a:t>
            </a:r>
            <a:r>
              <a:rPr lang="en-US" b="1" dirty="0" err="1"/>
              <a:t>ggspatial</a:t>
            </a:r>
            <a:r>
              <a:rPr lang="en-US" b="1" dirty="0"/>
              <a:t>:</a:t>
            </a:r>
            <a:r>
              <a:rPr lang="en-US" dirty="0"/>
              <a:t> visualizations</a:t>
            </a:r>
          </a:p>
          <a:p>
            <a:r>
              <a:rPr lang="en-US" b="1" dirty="0" err="1"/>
              <a:t>spatstat</a:t>
            </a:r>
            <a:r>
              <a:rPr lang="en-US" b="1" dirty="0"/>
              <a:t>: </a:t>
            </a:r>
            <a:r>
              <a:rPr lang="en-US" dirty="0"/>
              <a:t>spatial data analysis</a:t>
            </a:r>
          </a:p>
          <a:p>
            <a:r>
              <a:rPr lang="en-US" b="1" dirty="0" err="1"/>
              <a:t>Shadowtext</a:t>
            </a:r>
            <a:r>
              <a:rPr lang="en-US" b="1" dirty="0"/>
              <a:t>: </a:t>
            </a:r>
            <a:r>
              <a:rPr lang="en-US" dirty="0"/>
              <a:t>text for ggplot2</a:t>
            </a:r>
          </a:p>
        </p:txBody>
      </p:sp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470C67CF-4210-EF45-8C96-C4D8400AB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050" y="4740705"/>
            <a:ext cx="1199216" cy="1390112"/>
          </a:xfrm>
          <a:prstGeom prst="rect">
            <a:avLst/>
          </a:prstGeom>
        </p:spPr>
      </p:pic>
      <p:pic>
        <p:nvPicPr>
          <p:cNvPr id="7" name="Picture 6" descr="A black sign with white text&#10;&#10;Description automatically generated">
            <a:extLst>
              <a:ext uri="{FF2B5EF4-FFF2-40B4-BE49-F238E27FC236}">
                <a16:creationId xmlns:a16="http://schemas.microsoft.com/office/drawing/2014/main" id="{C26E7E09-C8CD-0643-951B-58A09F0C2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6949" y="4084383"/>
            <a:ext cx="1163857" cy="1343640"/>
          </a:xfrm>
          <a:prstGeom prst="rect">
            <a:avLst/>
          </a:prstGeom>
        </p:spPr>
      </p:pic>
      <p:pic>
        <p:nvPicPr>
          <p:cNvPr id="9" name="Picture 8" descr="A picture containing cage, drawing, game&#10;&#10;Description automatically generated">
            <a:extLst>
              <a:ext uri="{FF2B5EF4-FFF2-40B4-BE49-F238E27FC236}">
                <a16:creationId xmlns:a16="http://schemas.microsoft.com/office/drawing/2014/main" id="{91B54784-36A3-9D4A-9F0D-018E8B094C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3820" y="2717528"/>
            <a:ext cx="1390113" cy="139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96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ame&#10;&#10;Description automatically generated">
            <a:extLst>
              <a:ext uri="{FF2B5EF4-FFF2-40B4-BE49-F238E27FC236}">
                <a16:creationId xmlns:a16="http://schemas.microsoft.com/office/drawing/2014/main" id="{6F8A7BBA-6B67-8249-8944-E01E1FEA0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2024" y="2972008"/>
            <a:ext cx="3229653" cy="2955577"/>
          </a:xfr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1F4910AA-BC81-0147-8FF0-D7AC513DD5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417"/>
          <a:stretch/>
        </p:blipFill>
        <p:spPr>
          <a:xfrm>
            <a:off x="5042324" y="2991486"/>
            <a:ext cx="3229654" cy="295557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830E0CD-AFC7-354F-AD77-EA6E301CF9C6}"/>
              </a:ext>
            </a:extLst>
          </p:cNvPr>
          <p:cNvSpPr txBox="1">
            <a:spLocks/>
          </p:cNvSpPr>
          <p:nvPr/>
        </p:nvSpPr>
        <p:spPr>
          <a:xfrm>
            <a:off x="573353" y="6161424"/>
            <a:ext cx="7759081" cy="5028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hlinkClick r:id="rId4"/>
              </a:rPr>
              <a:t>https://www.vebuso.com/2019/01/vector-raster-tale-two-spatial-data-types/</a:t>
            </a:r>
            <a:endParaRPr lang="en-US" sz="18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BBFE13C-07B8-3C48-B593-64AE5B4A4896}"/>
              </a:ext>
            </a:extLst>
          </p:cNvPr>
          <p:cNvSpPr txBox="1">
            <a:spLocks/>
          </p:cNvSpPr>
          <p:nvPr/>
        </p:nvSpPr>
        <p:spPr>
          <a:xfrm>
            <a:off x="4719509" y="1825032"/>
            <a:ext cx="3875284" cy="13396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Raster stores geospatial data as a surface divided into a series of cells (pixels)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5AB292E-1AFA-544C-BEED-B53FA225E29F}"/>
              </a:ext>
            </a:extLst>
          </p:cNvPr>
          <p:cNvSpPr txBox="1">
            <a:spLocks/>
          </p:cNvSpPr>
          <p:nvPr/>
        </p:nvSpPr>
        <p:spPr>
          <a:xfrm>
            <a:off x="573353" y="1825032"/>
            <a:ext cx="3635565" cy="1146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Vector stores geospatial data as points, lines, and polygons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DD77491-03FD-734B-AE9B-270056E4A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9618"/>
            <a:ext cx="8181718" cy="1339690"/>
          </a:xfrm>
        </p:spPr>
        <p:txBody>
          <a:bodyPr/>
          <a:lstStyle/>
          <a:p>
            <a:r>
              <a:rPr lang="en-US" dirty="0"/>
              <a:t>There are two types of spatial data</a:t>
            </a:r>
          </a:p>
        </p:txBody>
      </p:sp>
    </p:spTree>
    <p:extLst>
      <p:ext uri="{BB962C8B-B14F-4D97-AF65-F5344CB8AC3E}">
        <p14:creationId xmlns:p14="http://schemas.microsoft.com/office/powerpoint/2010/main" val="2688475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95A59-1D54-994E-BA1B-37451D7D5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00062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Simple features (sf) </a:t>
            </a:r>
            <a:r>
              <a:rPr lang="en-US" sz="3200" dirty="0"/>
              <a:t>is used to describe vector data, It stores attributes and geometries in the form of a data 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17B0B-07F0-524C-80FC-3549EC1CD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4934" y="1825625"/>
            <a:ext cx="5470416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5" name="Picture 4" descr="A picture containing laptop, computer, table, toy&#10;&#10;Description automatically generated">
            <a:extLst>
              <a:ext uri="{FF2B5EF4-FFF2-40B4-BE49-F238E27FC236}">
                <a16:creationId xmlns:a16="http://schemas.microsoft.com/office/drawing/2014/main" id="{CA61F9B7-6E74-FC4A-8662-C15252588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181" y="2126367"/>
            <a:ext cx="5741922" cy="3935777"/>
          </a:xfrm>
          <a:prstGeom prst="rect">
            <a:avLst/>
          </a:prstGeom>
        </p:spPr>
      </p:pic>
      <p:pic>
        <p:nvPicPr>
          <p:cNvPr id="7" name="Picture 6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6569BFE6-FE58-9845-A7E9-0E4DBF935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851" y="2262296"/>
            <a:ext cx="2285517" cy="21097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46E597-1B15-7744-B39A-B9A49C0C3A0E}"/>
              </a:ext>
            </a:extLst>
          </p:cNvPr>
          <p:cNvSpPr txBox="1"/>
          <p:nvPr/>
        </p:nvSpPr>
        <p:spPr>
          <a:xfrm>
            <a:off x="628650" y="4534096"/>
            <a:ext cx="24162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</a:t>
            </a:r>
            <a:r>
              <a:rPr lang="en-US" b="1" dirty="0" err="1"/>
              <a:t>Illustation</a:t>
            </a:r>
            <a:r>
              <a:rPr lang="en-US" b="1" dirty="0"/>
              <a:t> is made by Allison Horst</a:t>
            </a:r>
          </a:p>
          <a:p>
            <a:endParaRPr lang="en-US" b="1" dirty="0"/>
          </a:p>
          <a:p>
            <a:r>
              <a:rPr lang="en-US" dirty="0"/>
              <a:t>Artist-in-Residence at RStudio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916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E526F-B02C-AE4C-B912-8FD87E075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900" dirty="0"/>
              <a:t>There is a hierarchical structure of geometry class for simple features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B94AB7-2558-0E4B-B13C-FACAADD7B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49" y="1834799"/>
            <a:ext cx="7886700" cy="404476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FBDCF3-07B4-4541-8343-E09F416F1D13}"/>
              </a:ext>
            </a:extLst>
          </p:cNvPr>
          <p:cNvSpPr txBox="1"/>
          <p:nvPr/>
        </p:nvSpPr>
        <p:spPr>
          <a:xfrm>
            <a:off x="697384" y="6023677"/>
            <a:ext cx="7749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http://gsp.humboldt.edu/Websites/BlueSpray/STUsersGuide/Scripting/Script_SimpleFeatures.html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622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</TotalTime>
  <Words>954</Words>
  <Application>Microsoft Macintosh PowerPoint</Application>
  <PresentationFormat>On-screen Show (4:3)</PresentationFormat>
  <Paragraphs>123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Arial</vt:lpstr>
      <vt:lpstr>Calibri</vt:lpstr>
      <vt:lpstr>Calibri Light</vt:lpstr>
      <vt:lpstr>Office Theme</vt:lpstr>
      <vt:lpstr>Making maps and analyzing spatial data  An introduction to using R  for archaeologists</vt:lpstr>
      <vt:lpstr>Archaeologists often deal with spatial data, and R is a very useful tool for us because</vt:lpstr>
      <vt:lpstr>What we are going to do</vt:lpstr>
      <vt:lpstr>In this workshop, I will</vt:lpstr>
      <vt:lpstr>After my demonstration, you will</vt:lpstr>
      <vt:lpstr>R Packages we will use for today</vt:lpstr>
      <vt:lpstr>There are two types of spatial data</vt:lpstr>
      <vt:lpstr>Simple features (sf) is used to describe vector data, It stores attributes and geometries in the form of a data frame</vt:lpstr>
      <vt:lpstr>There is a hierarchical structure of geometry class for simple features</vt:lpstr>
      <vt:lpstr>Set up: install packages and download data</vt:lpstr>
      <vt:lpstr>PowerPoint Presentation</vt:lpstr>
      <vt:lpstr>Let’s work on it together</vt:lpstr>
      <vt:lpstr>Part 1: Making maps </vt:lpstr>
      <vt:lpstr>We can make nice maps for our reports and publications</vt:lpstr>
      <vt:lpstr>We use world map to create the regional map we want</vt:lpstr>
      <vt:lpstr>Your turn  ## Exercise 1</vt:lpstr>
      <vt:lpstr>We can label country names on the map</vt:lpstr>
      <vt:lpstr>Your turn  ## Exercise 2</vt:lpstr>
      <vt:lpstr> </vt:lpstr>
      <vt:lpstr>PowerPoint Presentation</vt:lpstr>
      <vt:lpstr>To make a site map, we will need to add the locations of site on it</vt:lpstr>
      <vt:lpstr>Your turn  ## Exercise 3</vt:lpstr>
      <vt:lpstr>We have learned:</vt:lpstr>
      <vt:lpstr>Part 2: Spatial data manipulation and visualization</vt:lpstr>
      <vt:lpstr>The raster data is downloaded from Global Map Japan, which is a Digital elevation model (DEM) layer</vt:lpstr>
      <vt:lpstr>Crop a raster to match our site map</vt:lpstr>
      <vt:lpstr>PowerPoint Presentation</vt:lpstr>
      <vt:lpstr>Your turn  ## Exercise 4</vt:lpstr>
      <vt:lpstr>We will read and plot point vector data stored in shapefile format in R</vt:lpstr>
      <vt:lpstr>Different types of spatial data can be integrated and represented as a map layer</vt:lpstr>
      <vt:lpstr>Let’s add the sites onto the cropped raster data</vt:lpstr>
      <vt:lpstr>Your turn  ## Exercise 5</vt:lpstr>
      <vt:lpstr>We want to know the elevation for the sites by extracting elevation values from raster data</vt:lpstr>
      <vt:lpstr>After extracting the elevation, we compare sites from different phases</vt:lpstr>
      <vt:lpstr>Your turn  ## Exercise 6</vt:lpstr>
      <vt:lpstr>We have learned:</vt:lpstr>
      <vt:lpstr>Part 3: Density analysis and hypothesis testing </vt:lpstr>
      <vt:lpstr>Visualization of density</vt:lpstr>
      <vt:lpstr>If there is one point in a 3x3 unit (pixel) region, then the density value is 1/9 = 0.11</vt:lpstr>
      <vt:lpstr>Your turn  ## Exercise 7</vt:lpstr>
      <vt:lpstr>Spatial data analysis</vt:lpstr>
      <vt:lpstr>PowerPoint Presentation</vt:lpstr>
      <vt:lpstr>We will make a histogram of simulated ANN values that follow the null hypothesis that a distribution is consistent with a completely random process (CSR), and see where our observed ANN value falls in</vt:lpstr>
      <vt:lpstr>Your turn  ## Exercise 8</vt:lpstr>
      <vt:lpstr>We have learned:</vt:lpstr>
      <vt:lpstr>Contact me if you have any questions!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Making maps and analyzing spatial data  An introduction to using R  for archaeologists</dc:title>
  <dc:creator>Li-Ying Wang</dc:creator>
  <cp:lastModifiedBy>Li-Ying Wang</cp:lastModifiedBy>
  <cp:revision>25</cp:revision>
  <dcterms:created xsi:type="dcterms:W3CDTF">2020-06-13T10:21:24Z</dcterms:created>
  <dcterms:modified xsi:type="dcterms:W3CDTF">2020-06-13T23:51:13Z</dcterms:modified>
</cp:coreProperties>
</file>